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23" r:id="rId2"/>
    <p:sldId id="356" r:id="rId3"/>
    <p:sldId id="449" r:id="rId4"/>
    <p:sldId id="259" r:id="rId5"/>
    <p:sldId id="280" r:id="rId6"/>
    <p:sldId id="427" r:id="rId7"/>
    <p:sldId id="417" r:id="rId8"/>
    <p:sldId id="446" r:id="rId9"/>
    <p:sldId id="452" r:id="rId10"/>
    <p:sldId id="419" r:id="rId11"/>
    <p:sldId id="428" r:id="rId12"/>
    <p:sldId id="429" r:id="rId13"/>
    <p:sldId id="457" r:id="rId14"/>
    <p:sldId id="454" r:id="rId15"/>
    <p:sldId id="453" r:id="rId16"/>
    <p:sldId id="462" r:id="rId17"/>
    <p:sldId id="455" r:id="rId18"/>
    <p:sldId id="456" r:id="rId19"/>
    <p:sldId id="451" r:id="rId20"/>
    <p:sldId id="459" r:id="rId21"/>
    <p:sldId id="430" r:id="rId22"/>
    <p:sldId id="444" r:id="rId23"/>
    <p:sldId id="458" r:id="rId24"/>
    <p:sldId id="420" r:id="rId25"/>
    <p:sldId id="357" r:id="rId26"/>
    <p:sldId id="447" r:id="rId27"/>
    <p:sldId id="317" r:id="rId28"/>
    <p:sldId id="461" r:id="rId29"/>
    <p:sldId id="460" r:id="rId30"/>
    <p:sldId id="463" r:id="rId31"/>
    <p:sldId id="464" r:id="rId32"/>
    <p:sldId id="465" r:id="rId33"/>
    <p:sldId id="448" r:id="rId34"/>
    <p:sldId id="424" r:id="rId35"/>
    <p:sldId id="261" r:id="rId36"/>
    <p:sldId id="319" r:id="rId37"/>
    <p:sldId id="318" r:id="rId38"/>
    <p:sldId id="320" r:id="rId39"/>
    <p:sldId id="422" r:id="rId40"/>
    <p:sldId id="44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3" autoAdjust="0"/>
    <p:restoredTop sz="86410" autoAdjust="0"/>
  </p:normalViewPr>
  <p:slideViewPr>
    <p:cSldViewPr snapToGrid="0">
      <p:cViewPr>
        <p:scale>
          <a:sx n="70" d="100"/>
          <a:sy n="70" d="100"/>
        </p:scale>
        <p:origin x="1387" y="7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400E3-E42F-4EC6-96FF-7074B5EA8875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DAD12-21AA-4494-BF41-AEDEF6DDE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02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68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7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4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8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24D4-4E63-4FED-9A63-66A6DC058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EFE5A-EF76-4715-927D-E8EDD8DB1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ACEC1-251A-466E-96F1-A13E008D6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C8522-4CB2-4AB8-8F8A-1FBF2DDC3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29533-BABF-4CD1-AA5E-DEFBE8A6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28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2317-1497-4760-AB3F-EB851167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EA5F6-D4D4-4D9A-A652-E7CE2D2F1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6A386-6D51-4BBB-9373-9F1A9618B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2B2BA-D165-4062-AD44-F7172F30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9D7DC-29FA-45D1-9C00-10B649958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0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F9EFDF-0D59-4A75-8A61-0B1440853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FE358-45F0-4D4A-8A23-A8A7383EE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4F3F6-1969-4278-BAF6-AE8F6D19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5F94D-FCC5-4D69-B43A-D8C11F16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C4A42-19BB-4C79-8B7D-BAED187B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9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ACD6-E27B-494B-9C6C-C23A4BC1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AFBAE-5BED-4C2B-BB47-5C613D27C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90B80-5AA7-49B1-A337-6AC7DCCD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4C367-9A90-4443-BBBB-B0AF7A537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C9710-6C41-4D81-A1F2-64661CCF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70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8126-81F5-439D-8F20-CCCCC5F0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AD8F5-DFBB-449B-8FB0-AF5A4B9BF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365A2-FC0B-4945-9FC5-EC9EF730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8CCEA-BB7A-4971-BDCD-087F9FD65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17FB0-5699-406C-B5F1-204757159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D87-EEEC-47E8-95BD-C1445C8B8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7B2A-5585-4BA4-B459-C3573EBC5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19D94-149C-400E-B1AA-ACC18E801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9A959-8B6D-443B-942D-11458B1B2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AEA79-ED1B-4D18-976C-F5328291A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798B1-55F7-4EF7-8406-EDEFAEE2F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3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94360-8299-4723-B58C-D3401D8BE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6864-59AD-493A-B582-10271CB0E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EE0AF-1577-4F10-8B16-3047D61F9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C4FD5-2727-4F85-89E1-CC0B5273A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CA5E3-FD0F-404D-880E-5DAE38153B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AED853-DD63-490A-875C-3EB21A04D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DCE53-24C8-4C99-96A3-ABE2B74E6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E8BE5-F1CE-4CE7-A32A-4ACCF948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68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A8FFF-5C79-45B8-9A3B-0C2101869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3656C-6A75-48CD-8344-1E36FB35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DF07E-E619-4529-ABCB-F828F902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2F91-0D97-4467-81B0-FDB683CC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47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2C23B5-3A0C-4DF8-9063-C4216E9C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31B41-AE41-492E-8763-0242FD11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C4544-852B-4A0B-A447-28049A36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8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6901-5C2F-49D7-9AF4-D449B33B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B427-D185-4439-B783-CA01CE37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71CE7-D16B-4781-A728-D00CEBD7E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9E08-3D1B-4454-BB58-37A56F67E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76364-D99A-428E-8AFA-202315E4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DEFE1-E189-45E9-A19C-59E570D8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22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E2C5-713A-4F90-8A70-D21AA74E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4E5FD-D34F-466E-8914-630ED13BC2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98ACF-FD2D-490E-8C29-4BEF91376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EA08E-1481-4532-AFCA-AB4413E3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F3059-C482-427D-A27B-8A8BAED5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4802E-3DAB-4B6D-B8AE-43F83B34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04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BEF04B-B290-4BA3-BDE6-7E5F27C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E87C3-BC86-4C09-A825-226D4E546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2D65B-BC3F-4FDB-ACA8-8DAD3F578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E6361-67ED-4470-8C6A-8FF5280ADDE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34872-F953-49EF-8140-F1EB7BC78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02B89-5295-4732-ADF2-AF9ED5667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3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2.png"/><Relationship Id="rId7" Type="http://schemas.openxmlformats.org/officeDocument/2006/relationships/image" Target="../media/image13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79FB-43F0-AE72-4D08-4CFBECC2C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Lecture 3: Introduction to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9DADA-F931-EB2E-B8F9-97BB906B8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073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27 September 2023</a:t>
            </a:r>
          </a:p>
          <a:p>
            <a:r>
              <a:rPr lang="en-US" dirty="0"/>
              <a:t>Vilas Menon</a:t>
            </a:r>
          </a:p>
        </p:txBody>
      </p:sp>
    </p:spTree>
    <p:extLst>
      <p:ext uri="{BB962C8B-B14F-4D97-AF65-F5344CB8AC3E}">
        <p14:creationId xmlns:p14="http://schemas.microsoft.com/office/powerpoint/2010/main" val="2490849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6F06-56D8-2834-C4FE-E8F981AC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analysis: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2A1DD-F665-3196-8787-C39684E3A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Goal: given a labeled set of training data, classify new objects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9ADB4E-9C06-BC3D-48AF-E3D981554568}"/>
              </a:ext>
            </a:extLst>
          </p:cNvPr>
          <p:cNvGrpSpPr/>
          <p:nvPr/>
        </p:nvGrpSpPr>
        <p:grpSpPr>
          <a:xfrm>
            <a:off x="748138" y="2250331"/>
            <a:ext cx="3143250" cy="1826657"/>
            <a:chOff x="737747" y="2416585"/>
            <a:chExt cx="3143250" cy="1826657"/>
          </a:xfrm>
        </p:grpSpPr>
        <p:pic>
          <p:nvPicPr>
            <p:cNvPr id="4" name="Picture 3" descr="A group of cats and a dog&#10;&#10;Description automatically generated">
              <a:extLst>
                <a:ext uri="{FF2B5EF4-FFF2-40B4-BE49-F238E27FC236}">
                  <a16:creationId xmlns:a16="http://schemas.microsoft.com/office/drawing/2014/main" id="{1612371B-6FBC-F45F-ACCC-73A6CBCD2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47" y="2416585"/>
              <a:ext cx="3143250" cy="1457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D1C027-ABBC-6E28-AF32-6048E7DE08A1}"/>
                </a:ext>
              </a:extLst>
            </p:cNvPr>
            <p:cNvSpPr txBox="1"/>
            <p:nvPr/>
          </p:nvSpPr>
          <p:spPr>
            <a:xfrm>
              <a:off x="820882" y="3873910"/>
              <a:ext cx="2940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D        C        D         C        D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EDC00F-1D47-F0DB-130D-E503489A7AB1}"/>
              </a:ext>
            </a:extLst>
          </p:cNvPr>
          <p:cNvSpPr/>
          <p:nvPr/>
        </p:nvSpPr>
        <p:spPr>
          <a:xfrm>
            <a:off x="838200" y="4539404"/>
            <a:ext cx="3002972" cy="117417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pic>
        <p:nvPicPr>
          <p:cNvPr id="9" name="Picture 8" descr="A cat sitting on a white surface&#10;&#10;Description automatically generated">
            <a:extLst>
              <a:ext uri="{FF2B5EF4-FFF2-40B4-BE49-F238E27FC236}">
                <a16:creationId xmlns:a16="http://schemas.microsoft.com/office/drawing/2014/main" id="{A613C03B-F38A-5E6C-AB9D-631EDB36C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502" y="2177738"/>
            <a:ext cx="1018091" cy="15299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79D6D1-4DB6-3D7A-B3AA-81DF1E9E425F}"/>
              </a:ext>
            </a:extLst>
          </p:cNvPr>
          <p:cNvSpPr txBox="1"/>
          <p:nvPr/>
        </p:nvSpPr>
        <p:spPr>
          <a:xfrm>
            <a:off x="2515465" y="403609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1FB196DE-B0D5-5028-5363-D6DE62A60B08}"/>
              </a:ext>
            </a:extLst>
          </p:cNvPr>
          <p:cNvSpPr/>
          <p:nvPr/>
        </p:nvSpPr>
        <p:spPr>
          <a:xfrm>
            <a:off x="2182092" y="4015642"/>
            <a:ext cx="238990" cy="503313"/>
          </a:xfrm>
          <a:prstGeom prst="up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4CA3FF-8576-E016-BE46-1F1D2544C76E}"/>
              </a:ext>
            </a:extLst>
          </p:cNvPr>
          <p:cNvSpPr/>
          <p:nvPr/>
        </p:nvSpPr>
        <p:spPr>
          <a:xfrm>
            <a:off x="5708073" y="4518955"/>
            <a:ext cx="3002972" cy="117417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1BFE496-909E-4046-4A8B-15095C2C1FE2}"/>
              </a:ext>
            </a:extLst>
          </p:cNvPr>
          <p:cNvSpPr/>
          <p:nvPr/>
        </p:nvSpPr>
        <p:spPr>
          <a:xfrm>
            <a:off x="7001741" y="3948173"/>
            <a:ext cx="238990" cy="503313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CAA9C16-A29D-A960-B838-2E8611D596B1}"/>
              </a:ext>
            </a:extLst>
          </p:cNvPr>
          <p:cNvSpPr/>
          <p:nvPr/>
        </p:nvSpPr>
        <p:spPr>
          <a:xfrm rot="16200000">
            <a:off x="8933269" y="4874833"/>
            <a:ext cx="238990" cy="503313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4C2359-3D1F-A126-D68A-1205BB7F41C1}"/>
              </a:ext>
            </a:extLst>
          </p:cNvPr>
          <p:cNvSpPr txBox="1"/>
          <p:nvPr/>
        </p:nvSpPr>
        <p:spPr>
          <a:xfrm>
            <a:off x="9394483" y="4941823"/>
            <a:ext cx="64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122768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426E3-DD47-2513-4D86-A8F81220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classification algorithms</a:t>
            </a:r>
          </a:p>
        </p:txBody>
      </p:sp>
      <p:pic>
        <p:nvPicPr>
          <p:cNvPr id="5" name="Picture 4" descr="A diagram of a machine learning algorithm&#10;&#10;Description automatically generated">
            <a:extLst>
              <a:ext uri="{FF2B5EF4-FFF2-40B4-BE49-F238E27FC236}">
                <a16:creationId xmlns:a16="http://schemas.microsoft.com/office/drawing/2014/main" id="{B88803BD-BDC9-BAC7-0948-DEDDA7AB4D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212"/>
          <a:stretch/>
        </p:blipFill>
        <p:spPr>
          <a:xfrm>
            <a:off x="353291" y="1508817"/>
            <a:ext cx="3905596" cy="4984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515A9-0DB5-1C6D-83DC-4CAEBC292EBB}"/>
              </a:ext>
            </a:extLst>
          </p:cNvPr>
          <p:cNvSpPr txBox="1"/>
          <p:nvPr/>
        </p:nvSpPr>
        <p:spPr>
          <a:xfrm>
            <a:off x="2452256" y="6492875"/>
            <a:ext cx="1652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Destin Gong (2022)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05C5706-B1BA-A9EA-06B2-386D55A81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1231" y="2308917"/>
            <a:ext cx="5610225" cy="2695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0925F7-E302-7ED6-0E40-2F5C0A9D518D}"/>
              </a:ext>
            </a:extLst>
          </p:cNvPr>
          <p:cNvSpPr txBox="1"/>
          <p:nvPr/>
        </p:nvSpPr>
        <p:spPr>
          <a:xfrm>
            <a:off x="8746506" y="5004492"/>
            <a:ext cx="1652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Mathworks</a:t>
            </a:r>
            <a:r>
              <a:rPr lang="en-US" sz="1400" dirty="0"/>
              <a:t> (2021)</a:t>
            </a:r>
            <a:endParaRPr lang="en-US" sz="14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39326-862A-CF81-875D-6D14C6D31C78}"/>
              </a:ext>
            </a:extLst>
          </p:cNvPr>
          <p:cNvSpPr txBox="1"/>
          <p:nvPr/>
        </p:nvSpPr>
        <p:spPr>
          <a:xfrm>
            <a:off x="6156269" y="2001140"/>
            <a:ext cx="355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networks/deep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6B77B-C31E-687A-55D4-05BF97A71DB3}"/>
              </a:ext>
            </a:extLst>
          </p:cNvPr>
          <p:cNvSpPr txBox="1"/>
          <p:nvPr/>
        </p:nvSpPr>
        <p:spPr>
          <a:xfrm>
            <a:off x="5634611" y="6044610"/>
            <a:ext cx="6204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methods can also be used to predict continuous variables (regression) rather than categorical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3494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D4CB2-E1FB-0E59-CDE4-5D073A75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7621-77C9-CEA3-DBF3-8BA4CFCD0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#1 danger in supervised algorithms is overfitting: </a:t>
            </a:r>
          </a:p>
          <a:p>
            <a:pPr marL="0" indent="0">
              <a:buNone/>
            </a:pPr>
            <a:r>
              <a:rPr lang="en-US" dirty="0"/>
              <a:t>	Classifier does not generalize beyond the training set</a:t>
            </a:r>
          </a:p>
        </p:txBody>
      </p:sp>
      <p:pic>
        <p:nvPicPr>
          <p:cNvPr id="5" name="Picture 4" descr="A graph with a line and dots&#10;&#10;Description automatically generated">
            <a:extLst>
              <a:ext uri="{FF2B5EF4-FFF2-40B4-BE49-F238E27FC236}">
                <a16:creationId xmlns:a16="http://schemas.microsoft.com/office/drawing/2014/main" id="{D8E3ADF5-20EB-785B-71E2-F63AFA429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23" y="2925023"/>
            <a:ext cx="3904642" cy="2651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504BF4-3CDA-522D-02E6-CFD14CDF00CC}"/>
              </a:ext>
            </a:extLst>
          </p:cNvPr>
          <p:cNvSpPr txBox="1"/>
          <p:nvPr/>
        </p:nvSpPr>
        <p:spPr>
          <a:xfrm>
            <a:off x="4996296" y="3083814"/>
            <a:ext cx="63575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can we avoid overfitting?</a:t>
            </a:r>
          </a:p>
          <a:p>
            <a:endParaRPr lang="en-US" sz="2400" dirty="0"/>
          </a:p>
          <a:p>
            <a:r>
              <a:rPr lang="en-US" sz="2400" dirty="0"/>
              <a:t>1) Reduce the number of parameters (penalize models with more nonzero parameter values)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r>
              <a:rPr lang="en-US" sz="2400" dirty="0"/>
              <a:t>2) Use a training and holdout (test) set:</a:t>
            </a:r>
          </a:p>
          <a:p>
            <a:r>
              <a:rPr lang="en-US" sz="2400" dirty="0"/>
              <a:t>	If classifier performs poorly on test set, it 	is likely overfitted</a:t>
            </a:r>
          </a:p>
        </p:txBody>
      </p:sp>
    </p:spTree>
    <p:extLst>
      <p:ext uri="{BB962C8B-B14F-4D97-AF65-F5344CB8AC3E}">
        <p14:creationId xmlns:p14="http://schemas.microsoft.com/office/powerpoint/2010/main" val="8256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D9162-BFD5-A836-55A4-9DF078BC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Training, test, and holdout sets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B2EB99-FD92-CAD7-C2AC-B014365FB8E0}"/>
              </a:ext>
            </a:extLst>
          </p:cNvPr>
          <p:cNvSpPr/>
          <p:nvPr/>
        </p:nvSpPr>
        <p:spPr>
          <a:xfrm>
            <a:off x="425638" y="1578934"/>
            <a:ext cx="8318311" cy="408797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4677D3-9EF4-7ADB-D5B3-DBF8742DB0F0}"/>
              </a:ext>
            </a:extLst>
          </p:cNvPr>
          <p:cNvSpPr/>
          <p:nvPr/>
        </p:nvSpPr>
        <p:spPr>
          <a:xfrm>
            <a:off x="1254642" y="2365744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0BFBAD-35D4-5090-E184-DED5621024A7}"/>
              </a:ext>
            </a:extLst>
          </p:cNvPr>
          <p:cNvSpPr/>
          <p:nvPr/>
        </p:nvSpPr>
        <p:spPr>
          <a:xfrm>
            <a:off x="1789814" y="3072478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24F5AC-48F5-C500-4E82-3CA95C71775B}"/>
              </a:ext>
            </a:extLst>
          </p:cNvPr>
          <p:cNvSpPr/>
          <p:nvPr/>
        </p:nvSpPr>
        <p:spPr>
          <a:xfrm>
            <a:off x="2814970" y="1863356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42EBC3-959A-D23A-A5EC-583F525E65AF}"/>
              </a:ext>
            </a:extLst>
          </p:cNvPr>
          <p:cNvSpPr/>
          <p:nvPr/>
        </p:nvSpPr>
        <p:spPr>
          <a:xfrm>
            <a:off x="1277679" y="1841648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B4A5F7-70FE-5787-1D5E-1F7A71C607D6}"/>
              </a:ext>
            </a:extLst>
          </p:cNvPr>
          <p:cNvSpPr/>
          <p:nvPr/>
        </p:nvSpPr>
        <p:spPr>
          <a:xfrm>
            <a:off x="913515" y="3078126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A32A6B-4EB4-5767-D2FB-1C7140F0A54D}"/>
              </a:ext>
            </a:extLst>
          </p:cNvPr>
          <p:cNvSpPr/>
          <p:nvPr/>
        </p:nvSpPr>
        <p:spPr>
          <a:xfrm>
            <a:off x="3061291" y="3210589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E612AB-812D-5757-DAF8-54F41E4A8F95}"/>
              </a:ext>
            </a:extLst>
          </p:cNvPr>
          <p:cNvSpPr/>
          <p:nvPr/>
        </p:nvSpPr>
        <p:spPr>
          <a:xfrm>
            <a:off x="2111892" y="2125626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A38C31-8E98-7904-58CC-965D3021AD60}"/>
              </a:ext>
            </a:extLst>
          </p:cNvPr>
          <p:cNvSpPr/>
          <p:nvPr/>
        </p:nvSpPr>
        <p:spPr>
          <a:xfrm>
            <a:off x="1577163" y="3598234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7C59C6-78EF-47EC-E562-7AD217640C62}"/>
              </a:ext>
            </a:extLst>
          </p:cNvPr>
          <p:cNvSpPr/>
          <p:nvPr/>
        </p:nvSpPr>
        <p:spPr>
          <a:xfrm>
            <a:off x="3273942" y="2288658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96C6CE-7BBD-CC26-C897-5E7F7A8DC2CD}"/>
              </a:ext>
            </a:extLst>
          </p:cNvPr>
          <p:cNvSpPr/>
          <p:nvPr/>
        </p:nvSpPr>
        <p:spPr>
          <a:xfrm>
            <a:off x="2406059" y="2713960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67BA4F8-30FC-2172-A756-0B846B04DE2D}"/>
              </a:ext>
            </a:extLst>
          </p:cNvPr>
          <p:cNvSpPr/>
          <p:nvPr/>
        </p:nvSpPr>
        <p:spPr>
          <a:xfrm>
            <a:off x="2778642" y="3889744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2B4593-8763-2652-978F-346A73A2891F}"/>
              </a:ext>
            </a:extLst>
          </p:cNvPr>
          <p:cNvSpPr/>
          <p:nvPr/>
        </p:nvSpPr>
        <p:spPr>
          <a:xfrm>
            <a:off x="3910124" y="3385583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5750A10-5396-AF12-B709-4E88FD35CD77}"/>
              </a:ext>
            </a:extLst>
          </p:cNvPr>
          <p:cNvSpPr/>
          <p:nvPr/>
        </p:nvSpPr>
        <p:spPr>
          <a:xfrm>
            <a:off x="4335426" y="2397642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3BF8805-A79B-F89C-A231-620C3247AA2F}"/>
              </a:ext>
            </a:extLst>
          </p:cNvPr>
          <p:cNvSpPr/>
          <p:nvPr/>
        </p:nvSpPr>
        <p:spPr>
          <a:xfrm>
            <a:off x="2083096" y="3965059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A39749-4F7B-A35E-6E42-A126E56914BF}"/>
              </a:ext>
            </a:extLst>
          </p:cNvPr>
          <p:cNvSpPr/>
          <p:nvPr/>
        </p:nvSpPr>
        <p:spPr>
          <a:xfrm>
            <a:off x="4993759" y="3889744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5F3730-3277-4C6E-7760-FD638869A010}"/>
              </a:ext>
            </a:extLst>
          </p:cNvPr>
          <p:cNvSpPr/>
          <p:nvPr/>
        </p:nvSpPr>
        <p:spPr>
          <a:xfrm>
            <a:off x="3997842" y="4023536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CE9FCB-A24D-8894-A539-D49102DF7942}"/>
              </a:ext>
            </a:extLst>
          </p:cNvPr>
          <p:cNvSpPr/>
          <p:nvPr/>
        </p:nvSpPr>
        <p:spPr>
          <a:xfrm>
            <a:off x="3412166" y="3808671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B4CFD0E-FC51-DB8F-5A76-08F798885D9B}"/>
              </a:ext>
            </a:extLst>
          </p:cNvPr>
          <p:cNvSpPr/>
          <p:nvPr/>
        </p:nvSpPr>
        <p:spPr>
          <a:xfrm>
            <a:off x="4616302" y="3258879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E153540-7BFA-3E87-A862-862C361633A0}"/>
              </a:ext>
            </a:extLst>
          </p:cNvPr>
          <p:cNvSpPr/>
          <p:nvPr/>
        </p:nvSpPr>
        <p:spPr>
          <a:xfrm>
            <a:off x="3736458" y="2641305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F042E0-F90C-5B2D-814A-990453ECE905}"/>
              </a:ext>
            </a:extLst>
          </p:cNvPr>
          <p:cNvSpPr/>
          <p:nvPr/>
        </p:nvSpPr>
        <p:spPr>
          <a:xfrm>
            <a:off x="4692502" y="1898799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FFF083D-5D05-1BD4-A846-0597B3229488}"/>
              </a:ext>
            </a:extLst>
          </p:cNvPr>
          <p:cNvSpPr/>
          <p:nvPr/>
        </p:nvSpPr>
        <p:spPr>
          <a:xfrm>
            <a:off x="5875374" y="1690576"/>
            <a:ext cx="2397643" cy="298774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C286EB8-C46D-AD7D-42DD-EF9978130EA2}"/>
              </a:ext>
            </a:extLst>
          </p:cNvPr>
          <p:cNvSpPr/>
          <p:nvPr/>
        </p:nvSpPr>
        <p:spPr>
          <a:xfrm>
            <a:off x="6958123" y="3072478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829CD7E-E73C-5669-6325-6E5E0FEDE190}"/>
              </a:ext>
            </a:extLst>
          </p:cNvPr>
          <p:cNvSpPr/>
          <p:nvPr/>
        </p:nvSpPr>
        <p:spPr>
          <a:xfrm>
            <a:off x="6294475" y="4077699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EFA96BB-42AF-81BD-BB39-3F263D262E03}"/>
              </a:ext>
            </a:extLst>
          </p:cNvPr>
          <p:cNvSpPr/>
          <p:nvPr/>
        </p:nvSpPr>
        <p:spPr>
          <a:xfrm>
            <a:off x="6471241" y="2477498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88F6DD-E820-4042-1D13-448CFC9AE93B}"/>
              </a:ext>
            </a:extLst>
          </p:cNvPr>
          <p:cNvSpPr/>
          <p:nvPr/>
        </p:nvSpPr>
        <p:spPr>
          <a:xfrm>
            <a:off x="6081824" y="3078126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908BA2-F0DA-CCD6-B142-9F78212BC8E3}"/>
              </a:ext>
            </a:extLst>
          </p:cNvPr>
          <p:cNvSpPr/>
          <p:nvPr/>
        </p:nvSpPr>
        <p:spPr>
          <a:xfrm>
            <a:off x="7621771" y="2774323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020735A-196B-0773-3B30-925496460579}"/>
              </a:ext>
            </a:extLst>
          </p:cNvPr>
          <p:cNvSpPr/>
          <p:nvPr/>
        </p:nvSpPr>
        <p:spPr>
          <a:xfrm>
            <a:off x="7280201" y="2125626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A7AA88-6845-F8A7-0C43-4D65F71F04C8}"/>
              </a:ext>
            </a:extLst>
          </p:cNvPr>
          <p:cNvSpPr/>
          <p:nvPr/>
        </p:nvSpPr>
        <p:spPr>
          <a:xfrm>
            <a:off x="6144732" y="1898799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CA47278-80D8-C941-9817-DB10E378A428}"/>
              </a:ext>
            </a:extLst>
          </p:cNvPr>
          <p:cNvSpPr/>
          <p:nvPr/>
        </p:nvSpPr>
        <p:spPr>
          <a:xfrm>
            <a:off x="6772941" y="3624374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9F22E61-E83C-0807-BFBF-4C4F688EFA72}"/>
              </a:ext>
            </a:extLst>
          </p:cNvPr>
          <p:cNvSpPr/>
          <p:nvPr/>
        </p:nvSpPr>
        <p:spPr>
          <a:xfrm>
            <a:off x="9929037" y="6175299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5E21AD6-A399-8A07-D1BD-799B6B7E1E63}"/>
              </a:ext>
            </a:extLst>
          </p:cNvPr>
          <p:cNvSpPr/>
          <p:nvPr/>
        </p:nvSpPr>
        <p:spPr>
          <a:xfrm>
            <a:off x="10111562" y="4836928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FBAED6-E889-FD26-3EB7-95049E07308C}"/>
              </a:ext>
            </a:extLst>
          </p:cNvPr>
          <p:cNvSpPr/>
          <p:nvPr/>
        </p:nvSpPr>
        <p:spPr>
          <a:xfrm>
            <a:off x="7354629" y="3865048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0FD495-E382-5479-22A6-BCCCAD59F356}"/>
              </a:ext>
            </a:extLst>
          </p:cNvPr>
          <p:cNvSpPr/>
          <p:nvPr/>
        </p:nvSpPr>
        <p:spPr>
          <a:xfrm>
            <a:off x="11198742" y="4991987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CF3DB9F-C662-8DAF-C917-A310547768E3}"/>
              </a:ext>
            </a:extLst>
          </p:cNvPr>
          <p:cNvSpPr/>
          <p:nvPr/>
        </p:nvSpPr>
        <p:spPr>
          <a:xfrm>
            <a:off x="10679075" y="4490484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00BD8F8-3C5C-C06F-4E23-02FE4080F299}"/>
              </a:ext>
            </a:extLst>
          </p:cNvPr>
          <p:cNvSpPr/>
          <p:nvPr/>
        </p:nvSpPr>
        <p:spPr>
          <a:xfrm>
            <a:off x="10571422" y="6197451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A95378E-4361-A2D1-92A3-5C3B552AFEF9}"/>
              </a:ext>
            </a:extLst>
          </p:cNvPr>
          <p:cNvSpPr/>
          <p:nvPr/>
        </p:nvSpPr>
        <p:spPr>
          <a:xfrm>
            <a:off x="11267854" y="5761073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5F95D71-6059-1240-C3C2-5B1E46A8AD65}"/>
              </a:ext>
            </a:extLst>
          </p:cNvPr>
          <p:cNvSpPr/>
          <p:nvPr/>
        </p:nvSpPr>
        <p:spPr>
          <a:xfrm>
            <a:off x="9895367" y="5464691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1D3C0F1-93F8-7F9A-E291-155A6D1AF78D}"/>
              </a:ext>
            </a:extLst>
          </p:cNvPr>
          <p:cNvSpPr/>
          <p:nvPr/>
        </p:nvSpPr>
        <p:spPr>
          <a:xfrm>
            <a:off x="10581610" y="5325252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BD699A1-94A2-AC92-7006-255C469C4FD3}"/>
              </a:ext>
            </a:extLst>
          </p:cNvPr>
          <p:cNvSpPr/>
          <p:nvPr/>
        </p:nvSpPr>
        <p:spPr>
          <a:xfrm>
            <a:off x="9585251" y="4353148"/>
            <a:ext cx="2397643" cy="24020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35B1E5-9614-A23E-D16F-C9CEBB4F10B7}"/>
              </a:ext>
            </a:extLst>
          </p:cNvPr>
          <p:cNvSpPr txBox="1"/>
          <p:nvPr/>
        </p:nvSpPr>
        <p:spPr>
          <a:xfrm>
            <a:off x="1490330" y="4752497"/>
            <a:ext cx="344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set: used to fit the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B53DDE-C6D5-C03D-0CDE-4A8C145043D2}"/>
              </a:ext>
            </a:extLst>
          </p:cNvPr>
          <p:cNvSpPr txBox="1"/>
          <p:nvPr/>
        </p:nvSpPr>
        <p:spPr>
          <a:xfrm>
            <a:off x="5600701" y="4743583"/>
            <a:ext cx="2632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set: used to evaluate model with a specific set of parameters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BEEBAA-BA8F-5CFB-11CE-936D5AEC78CD}"/>
              </a:ext>
            </a:extLst>
          </p:cNvPr>
          <p:cNvSpPr txBox="1"/>
          <p:nvPr/>
        </p:nvSpPr>
        <p:spPr>
          <a:xfrm>
            <a:off x="9677731" y="3363806"/>
            <a:ext cx="2233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Holdout set: used to evaluate model with final parameter set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DA08CA8-7FEE-177B-7F15-E3784B75765A}"/>
              </a:ext>
            </a:extLst>
          </p:cNvPr>
          <p:cNvSpPr/>
          <p:nvPr/>
        </p:nvSpPr>
        <p:spPr>
          <a:xfrm>
            <a:off x="881616" y="1690575"/>
            <a:ext cx="4859079" cy="298774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964A11-2541-0FB6-DCDA-FEC91E3D9103}"/>
              </a:ext>
            </a:extLst>
          </p:cNvPr>
          <p:cNvSpPr txBox="1"/>
          <p:nvPr/>
        </p:nvSpPr>
        <p:spPr>
          <a:xfrm>
            <a:off x="2326314" y="5691190"/>
            <a:ext cx="5057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models with different parameters are evaluated (using test sets) to find the optimal parameter set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08AF53B8-F3A3-8637-25FE-7F5A5CC5BF74}"/>
              </a:ext>
            </a:extLst>
          </p:cNvPr>
          <p:cNvSpPr/>
          <p:nvPr/>
        </p:nvSpPr>
        <p:spPr>
          <a:xfrm>
            <a:off x="7366591" y="5888168"/>
            <a:ext cx="1770321" cy="26769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1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 animBg="1"/>
      <p:bldP spid="38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/>
      <p:bldP spid="55" grpId="0"/>
      <p:bldP spid="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698D1-195B-5E67-C4CB-767BC048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pic>
        <p:nvPicPr>
          <p:cNvPr id="5" name="Picture 4" descr="A circular diagram of different colored squares and triangles&#10;&#10;Description automatically generated">
            <a:extLst>
              <a:ext uri="{FF2B5EF4-FFF2-40B4-BE49-F238E27FC236}">
                <a16:creationId xmlns:a16="http://schemas.microsoft.com/office/drawing/2014/main" id="{CD6FC7FC-3E0C-2133-4480-CD6594A0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937" y="1760684"/>
            <a:ext cx="4070941" cy="3674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01109-7204-BB50-EDD7-FE497633A132}"/>
              </a:ext>
            </a:extLst>
          </p:cNvPr>
          <p:cNvSpPr txBox="1"/>
          <p:nvPr/>
        </p:nvSpPr>
        <p:spPr>
          <a:xfrm>
            <a:off x="712381" y="1760684"/>
            <a:ext cx="58319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Classifies objects based on the most prevalent  classes of “nearest”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Requires a distance 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“k” parameter determines the number of nearest objects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Can be unweighted (“majority vote”) or weighted (each vote is weighted by distance)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Deterministic (except for ties)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3859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6A24-F726-93A6-5324-11D55CE8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&amp; Random Forests</a:t>
            </a:r>
          </a:p>
        </p:txBody>
      </p:sp>
      <p:pic>
        <p:nvPicPr>
          <p:cNvPr id="5" name="Picture 4" descr="A diagram of a ship&#10;&#10;Description automatically generated">
            <a:extLst>
              <a:ext uri="{FF2B5EF4-FFF2-40B4-BE49-F238E27FC236}">
                <a16:creationId xmlns:a16="http://schemas.microsoft.com/office/drawing/2014/main" id="{D83E619C-2CD8-6FE3-A9C1-323474AA9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725" y="1489997"/>
            <a:ext cx="4429125" cy="4505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974978-8E4E-16B0-2A11-740DD1606FA8}"/>
              </a:ext>
            </a:extLst>
          </p:cNvPr>
          <p:cNvSpPr txBox="1"/>
          <p:nvPr/>
        </p:nvSpPr>
        <p:spPr>
          <a:xfrm>
            <a:off x="712381" y="1760684"/>
            <a:ext cx="58319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Classifies objects based on a series of “decisions” using the most informative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For each subdivision, the most informative feature is selected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 individual tree is deterministic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Individual trees tend to be overfitted for more complex data sets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575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6A24-F726-93A6-5324-11D55CE8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&amp; Random Forests</a:t>
            </a:r>
          </a:p>
        </p:txBody>
      </p:sp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D544DFA-F8D5-A2A6-EB55-5F188B89E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2" y="1744044"/>
            <a:ext cx="6268469" cy="3736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339714-0F0B-4F0B-9822-EFD8BA524FE9}"/>
              </a:ext>
            </a:extLst>
          </p:cNvPr>
          <p:cNvSpPr txBox="1"/>
          <p:nvPr/>
        </p:nvSpPr>
        <p:spPr>
          <a:xfrm>
            <a:off x="6783572" y="1952070"/>
            <a:ext cx="50770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Random forest approaches train multiple trees on subsets of data and features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votes from these trees are then aggregated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reduces the danger of overfitting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 deterministic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0469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3152-121A-FA37-40EF-8555B6C2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pic>
        <p:nvPicPr>
          <p:cNvPr id="5" name="Content Placeholder 4" descr="A diagram of a line and a line&#10;&#10;Description automatically generated">
            <a:extLst>
              <a:ext uri="{FF2B5EF4-FFF2-40B4-BE49-F238E27FC236}">
                <a16:creationId xmlns:a16="http://schemas.microsoft.com/office/drawing/2014/main" id="{FA406276-9903-A6F7-3D5F-858F42BD2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226" y="1690688"/>
            <a:ext cx="3435202" cy="2457946"/>
          </a:xfrm>
        </p:spPr>
      </p:pic>
      <p:pic>
        <p:nvPicPr>
          <p:cNvPr id="7" name="Picture 6" descr="A diagram of a diagram of a triangle&#10;&#10;Description automatically generated">
            <a:extLst>
              <a:ext uri="{FF2B5EF4-FFF2-40B4-BE49-F238E27FC236}">
                <a16:creationId xmlns:a16="http://schemas.microsoft.com/office/drawing/2014/main" id="{4E82B8AD-09A5-FF7A-320D-A0E907B51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836" y="4368882"/>
            <a:ext cx="4444853" cy="2489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D72CCB-6683-81A5-D439-3D3A9C9D0454}"/>
              </a:ext>
            </a:extLst>
          </p:cNvPr>
          <p:cNvSpPr txBox="1"/>
          <p:nvPr/>
        </p:nvSpPr>
        <p:spPr>
          <a:xfrm>
            <a:off x="701748" y="1447023"/>
            <a:ext cx="507704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Identifies a line (plane in higher dimensions) that best discriminates different groups of observations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Maximizes the distance between any observation and the discriminant line 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Data can be transformed/cast into a different feature space to find an optimal separation (this is a parameter)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Deterministic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7562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11AA-C44F-1D6F-17DF-EE21112B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&amp; deep learning</a:t>
            </a:r>
          </a:p>
        </p:txBody>
      </p:sp>
      <p:pic>
        <p:nvPicPr>
          <p:cNvPr id="7" name="Content Placeholder 6" descr="A diagram of a network&#10;&#10;Description automatically generated">
            <a:extLst>
              <a:ext uri="{FF2B5EF4-FFF2-40B4-BE49-F238E27FC236}">
                <a16:creationId xmlns:a16="http://schemas.microsoft.com/office/drawing/2014/main" id="{9B5717D1-91D3-8BE6-1606-F09A53EEC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75" y="2228929"/>
            <a:ext cx="5123785" cy="344079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2A23FA-E235-6D98-452F-EA3505CF27C3}"/>
              </a:ext>
            </a:extLst>
          </p:cNvPr>
          <p:cNvSpPr txBox="1"/>
          <p:nvPr/>
        </p:nvSpPr>
        <p:spPr>
          <a:xfrm>
            <a:off x="701748" y="1447023"/>
            <a:ext cx="568310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Uses brain-like architecture of nodes with connections to learn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Each node integrates (weighted sum) its inputs and performs a nonlinear transform for output</a:t>
            </a:r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Final layer (output node) returns the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Pre-defined architecture (# nodes, layers, connections) – lots of parameters, so this requires developing an intuition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Training is achieved by “backpropagating” error to each node and connection</a:t>
            </a:r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Not deterministic (randomized initial weights)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0344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1C0F-884B-51E3-5636-77E05ED6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4D8DF-6406-32AE-80DF-B7A130DA6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(modular, user-friendly, quick)</a:t>
            </a:r>
          </a:p>
          <a:p>
            <a:pPr lvl="1"/>
            <a:r>
              <a:rPr lang="en-US" dirty="0"/>
              <a:t>Easiest to use</a:t>
            </a:r>
          </a:p>
          <a:p>
            <a:pPr lvl="1"/>
            <a:r>
              <a:rPr lang="en-US" dirty="0"/>
              <a:t>Good for smaller runs/prototyping</a:t>
            </a:r>
          </a:p>
          <a:p>
            <a:r>
              <a:rPr lang="en-US" dirty="0" err="1"/>
              <a:t>pyTorch</a:t>
            </a:r>
            <a:r>
              <a:rPr lang="en-US" dirty="0"/>
              <a:t> (intuitive, flexible)</a:t>
            </a:r>
          </a:p>
          <a:p>
            <a:pPr lvl="1"/>
            <a:r>
              <a:rPr lang="en-US" dirty="0"/>
              <a:t>R adaptation is called torch in R</a:t>
            </a:r>
          </a:p>
          <a:p>
            <a:pPr lvl="1"/>
            <a:r>
              <a:rPr lang="en-US" dirty="0"/>
              <a:t>Relatively easy to use</a:t>
            </a:r>
          </a:p>
          <a:p>
            <a:r>
              <a:rPr lang="en-US" dirty="0" err="1"/>
              <a:t>tensorFlow</a:t>
            </a:r>
            <a:r>
              <a:rPr lang="en-US" dirty="0"/>
              <a:t> (flexible, full control)</a:t>
            </a:r>
          </a:p>
          <a:p>
            <a:pPr lvl="1"/>
            <a:r>
              <a:rPr lang="en-US" dirty="0"/>
              <a:t>Underlies </a:t>
            </a:r>
            <a:r>
              <a:rPr lang="en-US" dirty="0" err="1"/>
              <a:t>Keras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26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E2EA-ADDC-D729-C646-C14C854EC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930BE-1A84-0E1B-3424-E58FC268B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machine learning?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analysis approaches</a:t>
            </a:r>
          </a:p>
          <a:p>
            <a:pPr lvl="1"/>
            <a:r>
              <a:rPr lang="en-US" dirty="0"/>
              <a:t>Supervised approaches</a:t>
            </a:r>
          </a:p>
          <a:p>
            <a:pPr lvl="1"/>
            <a:r>
              <a:rPr lang="en-US" dirty="0"/>
              <a:t>Unsupervised approaches</a:t>
            </a:r>
          </a:p>
          <a:p>
            <a:endParaRPr lang="en-US" dirty="0"/>
          </a:p>
          <a:p>
            <a:r>
              <a:rPr lang="en-US" dirty="0"/>
              <a:t>Supervised learning + workshop</a:t>
            </a:r>
          </a:p>
          <a:p>
            <a:endParaRPr lang="en-US" dirty="0"/>
          </a:p>
          <a:p>
            <a:r>
              <a:rPr lang="en-US" dirty="0"/>
              <a:t>Unsupervised learning + workshop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89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AEBF-39C7-D130-9A85-4F592530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Reproducibility &amp; randomness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2188D-BFA5-A3DF-6F1E-5DBDD546C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machine learning approaches are </a:t>
            </a:r>
            <a:r>
              <a:rPr lang="en-US" u="sng" dirty="0"/>
              <a:t>not deterministic</a:t>
            </a:r>
            <a:r>
              <a:rPr lang="en-US" dirty="0"/>
              <a:t> – they involve some degree of randomness</a:t>
            </a:r>
          </a:p>
          <a:p>
            <a:pPr lvl="1"/>
            <a:r>
              <a:rPr lang="en-US" dirty="0"/>
              <a:t>Dividing training data into random subsets</a:t>
            </a:r>
          </a:p>
          <a:p>
            <a:pPr lvl="1"/>
            <a:r>
              <a:rPr lang="en-US" dirty="0"/>
              <a:t>Selecting random subsets of features</a:t>
            </a:r>
          </a:p>
          <a:p>
            <a:pPr lvl="1"/>
            <a:r>
              <a:rPr lang="en-US" dirty="0"/>
              <a:t>Initializing models with random weights</a:t>
            </a:r>
          </a:p>
          <a:p>
            <a:endParaRPr lang="en-US" dirty="0"/>
          </a:p>
          <a:p>
            <a:r>
              <a:rPr lang="en-US" dirty="0"/>
              <a:t>When training a machine learning model that has some aspect of randomness, </a:t>
            </a:r>
            <a:r>
              <a:rPr lang="en-US" u="sng" dirty="0"/>
              <a:t>manually set the random seed</a:t>
            </a:r>
            <a:r>
              <a:rPr lang="en-US" dirty="0"/>
              <a:t> to ensure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1934348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B51B-47D0-B648-A44C-4C2C70A4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analysis: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2024A-EFDA-E545-7279-2C759B898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4" y="1825625"/>
            <a:ext cx="511918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Observed objects are labeled</a:t>
            </a:r>
          </a:p>
          <a:p>
            <a:endParaRPr lang="en-US" dirty="0"/>
          </a:p>
          <a:p>
            <a:r>
              <a:rPr lang="en-US" dirty="0"/>
              <a:t>Uses </a:t>
            </a:r>
          </a:p>
          <a:p>
            <a:pPr lvl="1"/>
            <a:r>
              <a:rPr lang="en-US" dirty="0"/>
              <a:t>Differential feature identification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endParaRPr lang="en-US" dirty="0"/>
          </a:p>
          <a:p>
            <a:r>
              <a:rPr lang="en-US" dirty="0"/>
              <a:t>Keep in mind:</a:t>
            </a:r>
          </a:p>
          <a:p>
            <a:pPr lvl="1"/>
            <a:r>
              <a:rPr lang="en-US" dirty="0"/>
              <a:t>Strategies to avoid overfitting</a:t>
            </a:r>
          </a:p>
          <a:p>
            <a:pPr lvl="1"/>
            <a:r>
              <a:rPr lang="en-US" dirty="0"/>
              <a:t>Randomness and reproducibility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4FCAB-1690-5132-912B-CE4040789E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" t="31967" r="81137" b="37050"/>
          <a:stretch/>
        </p:blipFill>
        <p:spPr>
          <a:xfrm>
            <a:off x="5697471" y="2085542"/>
            <a:ext cx="2821829" cy="2949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26A22A-1E31-F9C2-B908-FEF76F95EFF8}"/>
              </a:ext>
            </a:extLst>
          </p:cNvPr>
          <p:cNvSpPr txBox="1"/>
          <p:nvPr/>
        </p:nvSpPr>
        <p:spPr>
          <a:xfrm>
            <a:off x="6739430" y="4881113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81EDA-8CF2-2FBB-5FEB-8D1D9E5129EB}"/>
              </a:ext>
            </a:extLst>
          </p:cNvPr>
          <p:cNvSpPr txBox="1"/>
          <p:nvPr/>
        </p:nvSpPr>
        <p:spPr>
          <a:xfrm rot="16200000">
            <a:off x="7889472" y="3227251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Observed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C7DB2-A969-3214-99BC-3A48201D963F}"/>
              </a:ext>
            </a:extLst>
          </p:cNvPr>
          <p:cNvSpPr txBox="1"/>
          <p:nvPr/>
        </p:nvSpPr>
        <p:spPr>
          <a:xfrm>
            <a:off x="9909447" y="2228090"/>
            <a:ext cx="11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</a:t>
            </a:r>
          </a:p>
        </p:txBody>
      </p:sp>
      <p:pic>
        <p:nvPicPr>
          <p:cNvPr id="8" name="Picture 7" descr="A group of cats and a dog&#10;&#10;Description automatically generated">
            <a:extLst>
              <a:ext uri="{FF2B5EF4-FFF2-40B4-BE49-F238E27FC236}">
                <a16:creationId xmlns:a16="http://schemas.microsoft.com/office/drawing/2014/main" id="{1CDC7805-68D6-9B72-983F-66FF66C95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564" y="2707531"/>
            <a:ext cx="3143250" cy="1457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7A69BB-38A9-1F1F-D544-D990CA66404D}"/>
              </a:ext>
            </a:extLst>
          </p:cNvPr>
          <p:cNvSpPr txBox="1"/>
          <p:nvPr/>
        </p:nvSpPr>
        <p:spPr>
          <a:xfrm>
            <a:off x="9029699" y="41648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</p:spTree>
    <p:extLst>
      <p:ext uri="{BB962C8B-B14F-4D97-AF65-F5344CB8AC3E}">
        <p14:creationId xmlns:p14="http://schemas.microsoft.com/office/powerpoint/2010/main" val="3199964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E429-0B7E-CFE2-C56A-7E48316BE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1: Supervised 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FCC0F9-0C81-56B7-635F-634B8394B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set: animal attributes</a:t>
            </a:r>
          </a:p>
        </p:txBody>
      </p:sp>
    </p:spTree>
    <p:extLst>
      <p:ext uri="{BB962C8B-B14F-4D97-AF65-F5344CB8AC3E}">
        <p14:creationId xmlns:p14="http://schemas.microsoft.com/office/powerpoint/2010/main" val="3539720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6FDF-11BA-9C97-846B-05964F28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Unsupervised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9DD90-DA8B-08A5-4936-2D1747A57EE2}"/>
              </a:ext>
            </a:extLst>
          </p:cNvPr>
          <p:cNvSpPr txBox="1"/>
          <p:nvPr/>
        </p:nvSpPr>
        <p:spPr>
          <a:xfrm>
            <a:off x="1656650" y="1542290"/>
            <a:ext cx="169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E0F162-94AB-324C-327A-D1FDA3BBE140}"/>
              </a:ext>
            </a:extLst>
          </p:cNvPr>
          <p:cNvSpPr txBox="1"/>
          <p:nvPr/>
        </p:nvSpPr>
        <p:spPr>
          <a:xfrm>
            <a:off x="5048650" y="1506022"/>
            <a:ext cx="189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Unlabeled Data</a:t>
            </a:r>
          </a:p>
        </p:txBody>
      </p:sp>
      <p:pic>
        <p:nvPicPr>
          <p:cNvPr id="23" name="Picture 22" descr="A group of cats and a dog&#10;&#10;Description automatically generated">
            <a:extLst>
              <a:ext uri="{FF2B5EF4-FFF2-40B4-BE49-F238E27FC236}">
                <a16:creationId xmlns:a16="http://schemas.microsoft.com/office/drawing/2014/main" id="{96305180-0E1B-ABA3-77DA-7F8ABF84B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7" y="2021731"/>
            <a:ext cx="3143250" cy="1457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FEE56E-FDE8-7D5D-5197-160F231A3D83}"/>
              </a:ext>
            </a:extLst>
          </p:cNvPr>
          <p:cNvSpPr txBox="1"/>
          <p:nvPr/>
        </p:nvSpPr>
        <p:spPr>
          <a:xfrm>
            <a:off x="776902" y="34790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  <p:pic>
        <p:nvPicPr>
          <p:cNvPr id="25" name="Picture 24" descr="A group of cats and a dog&#10;&#10;Description automatically generated">
            <a:extLst>
              <a:ext uri="{FF2B5EF4-FFF2-40B4-BE49-F238E27FC236}">
                <a16:creationId xmlns:a16="http://schemas.microsoft.com/office/drawing/2014/main" id="{D65A499B-BE7F-A537-1BBA-90ADDEF6C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67" y="2021730"/>
            <a:ext cx="3143250" cy="14573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B302D3-AA84-94EB-FF80-A6076AE4E4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3"/>
          <a:stretch/>
        </p:blipFill>
        <p:spPr>
          <a:xfrm>
            <a:off x="1109742" y="4515634"/>
            <a:ext cx="5984552" cy="22026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09415-9C51-E28E-1AC3-374F9435F14D}"/>
              </a:ext>
            </a:extLst>
          </p:cNvPr>
          <p:cNvSpPr txBox="1"/>
          <p:nvPr/>
        </p:nvSpPr>
        <p:spPr>
          <a:xfrm>
            <a:off x="6227816" y="6160822"/>
            <a:ext cx="2590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Clustering</a:t>
            </a:r>
          </a:p>
          <a:p>
            <a:r>
              <a:rPr lang="en-US" sz="1400" dirty="0"/>
              <a:t>Pattern/feature recognition</a:t>
            </a:r>
          </a:p>
          <a:p>
            <a:r>
              <a:rPr lang="en-US" sz="1400" dirty="0"/>
              <a:t>Identifying underlying structure</a:t>
            </a:r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45E355-21DC-8B30-196C-CF8953D36173}"/>
              </a:ext>
            </a:extLst>
          </p:cNvPr>
          <p:cNvSpPr txBox="1"/>
          <p:nvPr/>
        </p:nvSpPr>
        <p:spPr>
          <a:xfrm>
            <a:off x="8815006" y="1518170"/>
            <a:ext cx="253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of scenarios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6E0F5-363F-7192-754B-684AA5080388}"/>
              </a:ext>
            </a:extLst>
          </p:cNvPr>
          <p:cNvSpPr txBox="1"/>
          <p:nvPr/>
        </p:nvSpPr>
        <p:spPr>
          <a:xfrm>
            <a:off x="1415485" y="4016736"/>
            <a:ext cx="218025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A5884-4BBD-1A4E-5D7F-E10471AE7088}"/>
              </a:ext>
            </a:extLst>
          </p:cNvPr>
          <p:cNvSpPr txBox="1"/>
          <p:nvPr/>
        </p:nvSpPr>
        <p:spPr>
          <a:xfrm>
            <a:off x="4861466" y="3997345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96E3-11E2-07C0-645C-4D319F40561C}"/>
              </a:ext>
            </a:extLst>
          </p:cNvPr>
          <p:cNvSpPr txBox="1"/>
          <p:nvPr/>
        </p:nvSpPr>
        <p:spPr>
          <a:xfrm>
            <a:off x="8830442" y="3979127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14" name="Picture 13" descr="A diagram of a agent and environment&#10;&#10;Description automatically generated">
            <a:extLst>
              <a:ext uri="{FF2B5EF4-FFF2-40B4-BE49-F238E27FC236}">
                <a16:creationId xmlns:a16="http://schemas.microsoft.com/office/drawing/2014/main" id="{680D5A9B-5CE9-AA14-88F1-46964E8F3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814" y="4601762"/>
            <a:ext cx="3448050" cy="1323975"/>
          </a:xfrm>
          <a:prstGeom prst="rect">
            <a:avLst/>
          </a:prstGeom>
        </p:spPr>
      </p:pic>
      <p:pic>
        <p:nvPicPr>
          <p:cNvPr id="16" name="Picture 15" descr="A mouse in a maze&#10;&#10;Description automatically generated">
            <a:extLst>
              <a:ext uri="{FF2B5EF4-FFF2-40B4-BE49-F238E27FC236}">
                <a16:creationId xmlns:a16="http://schemas.microsoft.com/office/drawing/2014/main" id="{48FFE81B-F1F8-5C94-9AA2-13465AAA3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6" y="1968985"/>
            <a:ext cx="1694784" cy="169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8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5271-7EF4-B62C-EB82-E9CEE055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7CE6-5835-D42F-7F70-78C70732F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pre-defined grouping among the observed objects</a:t>
            </a:r>
          </a:p>
          <a:p>
            <a:pPr lvl="1"/>
            <a:r>
              <a:rPr lang="en-US" dirty="0"/>
              <a:t>No categories</a:t>
            </a:r>
          </a:p>
          <a:p>
            <a:pPr lvl="1"/>
            <a:r>
              <a:rPr lang="en-US" dirty="0"/>
              <a:t>No labels</a:t>
            </a:r>
          </a:p>
          <a:p>
            <a:endParaRPr lang="en-US" dirty="0"/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Uncover underlying structure (let the data “self-organize”)</a:t>
            </a:r>
          </a:p>
          <a:p>
            <a:pPr lvl="1"/>
            <a:r>
              <a:rPr lang="en-US" dirty="0"/>
              <a:t>Discover groupings/relationships among the observed objects</a:t>
            </a:r>
          </a:p>
          <a:p>
            <a:pPr lvl="1"/>
            <a:r>
              <a:rPr lang="en-US" dirty="0"/>
              <a:t>Identify the major modes of variation among the features</a:t>
            </a:r>
          </a:p>
        </p:txBody>
      </p:sp>
    </p:spTree>
    <p:extLst>
      <p:ext uri="{BB962C8B-B14F-4D97-AF65-F5344CB8AC3E}">
        <p14:creationId xmlns:p14="http://schemas.microsoft.com/office/powerpoint/2010/main" val="399476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ABB58A-D05F-EBDC-496B-3698D0A8B028}"/>
              </a:ext>
            </a:extLst>
          </p:cNvPr>
          <p:cNvGrpSpPr/>
          <p:nvPr/>
        </p:nvGrpSpPr>
        <p:grpSpPr>
          <a:xfrm>
            <a:off x="2654663" y="2249741"/>
            <a:ext cx="5070622" cy="3525835"/>
            <a:chOff x="2654663" y="2249741"/>
            <a:chExt cx="5070622" cy="352583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A5A10F6-63B8-47FA-944A-B347E39BD006}"/>
                </a:ext>
              </a:extLst>
            </p:cNvPr>
            <p:cNvSpPr/>
            <p:nvPr/>
          </p:nvSpPr>
          <p:spPr>
            <a:xfrm>
              <a:off x="2654663" y="2249741"/>
              <a:ext cx="3791416" cy="3525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65F0AA-FA5A-4FF9-9BF4-BD26DB82BDDB}"/>
                </a:ext>
              </a:extLst>
            </p:cNvPr>
            <p:cNvGrpSpPr/>
            <p:nvPr/>
          </p:nvGrpSpPr>
          <p:grpSpPr>
            <a:xfrm>
              <a:off x="3091663" y="2477407"/>
              <a:ext cx="4609030" cy="2834685"/>
              <a:chOff x="3648855" y="2589674"/>
              <a:chExt cx="4609030" cy="2834685"/>
            </a:xfrm>
          </p:grpSpPr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8EDBD4FE-E733-4C0A-83FD-F9556B21E38A}"/>
                  </a:ext>
                </a:extLst>
              </p:cNvPr>
              <p:cNvSpPr/>
              <p:nvPr/>
            </p:nvSpPr>
            <p:spPr>
              <a:xfrm>
                <a:off x="3648855" y="3982362"/>
                <a:ext cx="842682" cy="28512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4A618F7-F502-495B-A596-7D456F1DF19A}"/>
                  </a:ext>
                </a:extLst>
              </p:cNvPr>
              <p:cNvGrpSpPr/>
              <p:nvPr/>
            </p:nvGrpSpPr>
            <p:grpSpPr>
              <a:xfrm>
                <a:off x="4372336" y="2589674"/>
                <a:ext cx="3885549" cy="2834685"/>
                <a:chOff x="4372336" y="2589674"/>
                <a:chExt cx="3885549" cy="2834685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A4F85EF-C782-4F40-A759-FFFB24CF3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7487" t="66790" r="27406" b="7026"/>
                <a:stretch/>
              </p:blipFill>
              <p:spPr>
                <a:xfrm>
                  <a:off x="4601050" y="2905100"/>
                  <a:ext cx="2580459" cy="2519259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ECBDF2B-E986-453F-8001-DC86FB2FF632}"/>
                    </a:ext>
                  </a:extLst>
                </p:cNvPr>
                <p:cNvSpPr txBox="1"/>
                <p:nvPr/>
              </p:nvSpPr>
              <p:spPr>
                <a:xfrm>
                  <a:off x="4372336" y="2589674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Mode1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5FCF93E-0B56-4B99-BCD7-79BB03A7D502}"/>
                    </a:ext>
                  </a:extLst>
                </p:cNvPr>
                <p:cNvSpPr txBox="1"/>
                <p:nvPr/>
              </p:nvSpPr>
              <p:spPr>
                <a:xfrm>
                  <a:off x="7133229" y="4502811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“Group” 2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32FB39-8879-49BE-9ED3-B0CCE5CE0A88}"/>
                    </a:ext>
                  </a:extLst>
                </p:cNvPr>
                <p:cNvSpPr txBox="1"/>
                <p:nvPr/>
              </p:nvSpPr>
              <p:spPr>
                <a:xfrm>
                  <a:off x="7133229" y="5076940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“Group” 3</a:t>
                  </a:r>
                </a:p>
              </p:txBody>
            </p: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D78F70-B15F-DECD-4CE6-A63AA0A18AB9}"/>
                </a:ext>
              </a:extLst>
            </p:cNvPr>
            <p:cNvSpPr txBox="1"/>
            <p:nvPr/>
          </p:nvSpPr>
          <p:spPr>
            <a:xfrm>
              <a:off x="4384175" y="2477407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Mode2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3AB775-6952-36EB-25B5-A8538FF1F2E6}"/>
                </a:ext>
              </a:extLst>
            </p:cNvPr>
            <p:cNvSpPr txBox="1"/>
            <p:nvPr/>
          </p:nvSpPr>
          <p:spPr>
            <a:xfrm>
              <a:off x="6600629" y="3283911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“Group” 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595DFF-B441-4CCA-A495-6C1FA347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Unsupervised analysis: dimensionality reduction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573FA-2606-7A76-09FC-270383B5C4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" t="31967" r="81137" b="37050"/>
          <a:stretch/>
        </p:blipFill>
        <p:spPr>
          <a:xfrm>
            <a:off x="246938" y="2670464"/>
            <a:ext cx="2821829" cy="2949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AFDB5C-D2D8-6317-AC4E-6934D7BA4C52}"/>
              </a:ext>
            </a:extLst>
          </p:cNvPr>
          <p:cNvSpPr txBox="1"/>
          <p:nvPr/>
        </p:nvSpPr>
        <p:spPr>
          <a:xfrm>
            <a:off x="1299288" y="2362687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8A89E9-C922-0E61-A202-67BA5045D7F2}"/>
              </a:ext>
            </a:extLst>
          </p:cNvPr>
          <p:cNvSpPr txBox="1"/>
          <p:nvPr/>
        </p:nvSpPr>
        <p:spPr>
          <a:xfrm rot="16200000">
            <a:off x="-629828" y="3847767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Observed objects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B29C398-1A03-1AD7-17DC-649480B65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031" y="2594578"/>
            <a:ext cx="3101232" cy="31012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89EA4B-CA3B-E937-DD7B-0F3A3BC38592}"/>
              </a:ext>
            </a:extLst>
          </p:cNvPr>
          <p:cNvSpPr txBox="1"/>
          <p:nvPr/>
        </p:nvSpPr>
        <p:spPr>
          <a:xfrm>
            <a:off x="8421031" y="5618155"/>
            <a:ext cx="4003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widely used approach uses </a:t>
            </a:r>
          </a:p>
          <a:p>
            <a:r>
              <a:rPr lang="en-US" dirty="0"/>
              <a:t>Principal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31142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E467-A596-3BD0-A3AC-3766CB363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157D927-C993-5D63-D9D2-41F41C35A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703" y="1295713"/>
            <a:ext cx="4816987" cy="4816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37E47-F1F7-25E0-ED82-53B30F014C30}"/>
              </a:ext>
            </a:extLst>
          </p:cNvPr>
          <p:cNvSpPr txBox="1"/>
          <p:nvPr/>
        </p:nvSpPr>
        <p:spPr>
          <a:xfrm>
            <a:off x="6452754" y="2134545"/>
            <a:ext cx="50915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Identify weighted groups of features that explain the variance in the data</a:t>
            </a:r>
          </a:p>
          <a:p>
            <a:endParaRPr lang="en-US" dirty="0"/>
          </a:p>
          <a:p>
            <a:r>
              <a:rPr lang="en-US" dirty="0"/>
              <a:t>The first principal component (PC) accounts for the largest proportion of variation in the data</a:t>
            </a:r>
          </a:p>
          <a:p>
            <a:endParaRPr lang="en-US" dirty="0"/>
          </a:p>
          <a:p>
            <a:r>
              <a:rPr lang="en-US" dirty="0"/>
              <a:t>Subsequent PCs account for the remaining variance</a:t>
            </a:r>
          </a:p>
          <a:p>
            <a:endParaRPr lang="en-US" dirty="0"/>
          </a:p>
          <a:p>
            <a:r>
              <a:rPr lang="en-US" dirty="0"/>
              <a:t>PCs are (by definition) orthogonal</a:t>
            </a:r>
          </a:p>
          <a:p>
            <a:endParaRPr lang="en-US" dirty="0"/>
          </a:p>
          <a:p>
            <a:r>
              <a:rPr lang="en-US" dirty="0"/>
              <a:t>PCA is </a:t>
            </a:r>
            <a:r>
              <a:rPr lang="en-US" u="sng" dirty="0"/>
              <a:t>deterministic</a:t>
            </a:r>
            <a:r>
              <a:rPr lang="en-US" dirty="0"/>
              <a:t> (no randomness)</a:t>
            </a:r>
          </a:p>
          <a:p>
            <a:endParaRPr lang="en-US" dirty="0"/>
          </a:p>
          <a:p>
            <a:r>
              <a:rPr lang="en-US" dirty="0"/>
              <a:t>Dimensionality reduction is achieved by selecting a subset of PCs</a:t>
            </a:r>
          </a:p>
        </p:txBody>
      </p:sp>
    </p:spTree>
    <p:extLst>
      <p:ext uri="{BB962C8B-B14F-4D97-AF65-F5344CB8AC3E}">
        <p14:creationId xmlns:p14="http://schemas.microsoft.com/office/powerpoint/2010/main" val="3397052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01E-6C55-4213-B5FA-F9CF8B56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perform dimensionality reduction?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F2901-31E6-4DB2-8858-14CF7FDAB8FC}"/>
              </a:ext>
            </a:extLst>
          </p:cNvPr>
          <p:cNvSpPr txBox="1"/>
          <p:nvPr/>
        </p:nvSpPr>
        <p:spPr>
          <a:xfrm>
            <a:off x="1049482" y="2017729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into groups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B364C8-C132-42B5-A2B4-178D9B6E0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71" y="2641366"/>
            <a:ext cx="3658794" cy="2832337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4F636E0-8196-4BA5-8C5B-C97C6E041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0" y="2387061"/>
            <a:ext cx="3658793" cy="39369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493143-B853-8A0E-6E15-ED1F5B931CFE}"/>
              </a:ext>
            </a:extLst>
          </p:cNvPr>
          <p:cNvSpPr txBox="1"/>
          <p:nvPr/>
        </p:nvSpPr>
        <p:spPr>
          <a:xfrm>
            <a:off x="4708275" y="2017729"/>
            <a:ext cx="283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Characterize relationships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0B4FCB-A0B2-30AB-980E-5EEA21C8518F}"/>
              </a:ext>
            </a:extLst>
          </p:cNvPr>
          <p:cNvSpPr txBox="1"/>
          <p:nvPr/>
        </p:nvSpPr>
        <p:spPr>
          <a:xfrm>
            <a:off x="8518275" y="2017729"/>
            <a:ext cx="283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signal-to-noise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57E66-C547-74CD-4172-6A523A3F6F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487" t="66790" r="27406" b="7026"/>
          <a:stretch/>
        </p:blipFill>
        <p:spPr>
          <a:xfrm>
            <a:off x="8518275" y="2954444"/>
            <a:ext cx="2580459" cy="251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69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71A46-882A-E840-4F42-17C4D3B0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dimensionality reduction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65E0A-CEF8-11A8-F7AD-7558E0A5E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of features</a:t>
            </a:r>
          </a:p>
          <a:p>
            <a:pPr lvl="1"/>
            <a:r>
              <a:rPr lang="en-US" dirty="0"/>
              <a:t>Features are aggregated into groups</a:t>
            </a:r>
          </a:p>
          <a:p>
            <a:endParaRPr lang="en-US" dirty="0"/>
          </a:p>
          <a:p>
            <a:r>
              <a:rPr lang="en-US" dirty="0"/>
              <a:t>Independent component analysis (ICA)</a:t>
            </a:r>
          </a:p>
          <a:p>
            <a:pPr lvl="1"/>
            <a:r>
              <a:rPr lang="en-US" dirty="0"/>
              <a:t>Similar to PCA, but no orthogonality requirement</a:t>
            </a:r>
          </a:p>
          <a:p>
            <a:pPr lvl="1"/>
            <a:r>
              <a:rPr lang="en-US" dirty="0"/>
              <a:t>Not deterministic (depends on initial assignment of weights)</a:t>
            </a:r>
          </a:p>
          <a:p>
            <a:endParaRPr lang="en-US" dirty="0"/>
          </a:p>
          <a:p>
            <a:r>
              <a:rPr lang="en-US" dirty="0"/>
              <a:t>Autoencoders (neural network-based)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7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A0E7-B7B0-EA02-3F17-E6ABABDE3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example: animal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90BD5-B41D-308B-3478-EAEA8C3A1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787524"/>
            <a:ext cx="2302329" cy="4351338"/>
          </a:xfrm>
        </p:spPr>
        <p:txBody>
          <a:bodyPr>
            <a:normAutofit/>
          </a:bodyPr>
          <a:lstStyle/>
          <a:p>
            <a:r>
              <a:rPr lang="en-US" sz="1800" dirty="0"/>
              <a:t>Caveat: there is debate as to whether PCA should be used with binary data. Usually, it still works reasonably well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757A7-691F-6E96-7EFF-A840FB8C1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71" b="58889"/>
          <a:stretch/>
        </p:blipFill>
        <p:spPr>
          <a:xfrm>
            <a:off x="2999648" y="1311389"/>
            <a:ext cx="8669837" cy="559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DABE-30AA-9608-2569-0D02BB260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6A3CE-409B-69B0-4D1E-33787A4A6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field of study that gives computers the ability to learn without being explicitly programmed." (Arthur Samuel)</a:t>
            </a:r>
          </a:p>
          <a:p>
            <a:r>
              <a:rPr lang="en-US" dirty="0"/>
              <a:t>"A computer program is said to learn from experience E with respect to some class of tasks T and performance measure P, if its performance at tasks in T, as measured by P, improves with experience E."  (Tom Mitchell)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19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A4F5-0765-FBE2-7696-7248B94F6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PCs: proportion of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1B98-ADC1-F501-155C-85C4D18F9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7268"/>
            <a:ext cx="4152900" cy="4351338"/>
          </a:xfrm>
        </p:spPr>
        <p:txBody>
          <a:bodyPr/>
          <a:lstStyle/>
          <a:p>
            <a:r>
              <a:rPr lang="en-US" dirty="0"/>
              <a:t>The proportion of variance quantifies how much of the overall variation is explained by each PC</a:t>
            </a:r>
          </a:p>
          <a:p>
            <a:endParaRPr lang="en-US" dirty="0"/>
          </a:p>
          <a:p>
            <a:r>
              <a:rPr lang="en-US" dirty="0"/>
              <a:t>This is used to select the number of PCs to keep for dimensionality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A530E-5FD0-2968-8BA9-89937A9AE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614" b="61825"/>
          <a:stretch/>
        </p:blipFill>
        <p:spPr>
          <a:xfrm>
            <a:off x="4860470" y="1775786"/>
            <a:ext cx="6988761" cy="448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17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180F-2379-E818-2484-4C4BE5D5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PCs: feature loadings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00927-EED9-B3E9-1574-C20C1E2D9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971" b="58889"/>
          <a:stretch/>
        </p:blipFill>
        <p:spPr>
          <a:xfrm>
            <a:off x="168728" y="1909650"/>
            <a:ext cx="7002621" cy="451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16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CD5E-612F-3834-A5EB-E59E7887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net-based dimensionality reduction: </a:t>
            </a:r>
            <a:r>
              <a:rPr lang="en-US" u="sng" dirty="0"/>
              <a:t>autoencoders</a:t>
            </a:r>
          </a:p>
        </p:txBody>
      </p:sp>
      <p:pic>
        <p:nvPicPr>
          <p:cNvPr id="6" name="Picture 5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97A73B4F-AF1B-B89D-0340-971748967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33" y="1939569"/>
            <a:ext cx="8096250" cy="3781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F8E7A-E0C5-7101-3AAE-C6ED2EC01AFB}"/>
              </a:ext>
            </a:extLst>
          </p:cNvPr>
          <p:cNvSpPr txBox="1"/>
          <p:nvPr/>
        </p:nvSpPr>
        <p:spPr>
          <a:xfrm>
            <a:off x="7277101" y="5914896"/>
            <a:ext cx="3815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Sublime &amp; </a:t>
            </a:r>
            <a:r>
              <a:rPr lang="en-US" sz="1400" i="1" dirty="0" err="1"/>
              <a:t>Kalinchieva</a:t>
            </a:r>
            <a:r>
              <a:rPr lang="en-US" sz="1400" i="1" dirty="0"/>
              <a:t>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14FC1C-B8EC-F5F0-0EB9-9E92E7E1E51E}"/>
              </a:ext>
            </a:extLst>
          </p:cNvPr>
          <p:cNvSpPr txBox="1"/>
          <p:nvPr/>
        </p:nvSpPr>
        <p:spPr>
          <a:xfrm>
            <a:off x="293914" y="2437567"/>
            <a:ext cx="36086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Modification of a supervised neural network</a:t>
            </a:r>
          </a:p>
          <a:p>
            <a:endParaRPr lang="en-US" dirty="0"/>
          </a:p>
          <a:p>
            <a:r>
              <a:rPr lang="en-US" dirty="0"/>
              <a:t>Neural network where the output is optimized to be as similar as possible to the input</a:t>
            </a:r>
          </a:p>
          <a:p>
            <a:endParaRPr lang="en-US" dirty="0"/>
          </a:p>
          <a:p>
            <a:r>
              <a:rPr lang="en-US" dirty="0"/>
              <a:t>Values of intermediate layer nodes then serves as a reduced dimension representation for any given input observation</a:t>
            </a:r>
          </a:p>
        </p:txBody>
      </p:sp>
    </p:spTree>
    <p:extLst>
      <p:ext uri="{BB962C8B-B14F-4D97-AF65-F5344CB8AC3E}">
        <p14:creationId xmlns:p14="http://schemas.microsoft.com/office/powerpoint/2010/main" val="1833935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F563D-56E0-C7AF-C95D-5E0CA245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Dimensionality reduction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217F40-FE0E-9CE9-C754-43F4B1EF9F33}"/>
              </a:ext>
            </a:extLst>
          </p:cNvPr>
          <p:cNvGrpSpPr/>
          <p:nvPr/>
        </p:nvGrpSpPr>
        <p:grpSpPr>
          <a:xfrm>
            <a:off x="5013399" y="1416984"/>
            <a:ext cx="5070622" cy="3525835"/>
            <a:chOff x="2654663" y="2249741"/>
            <a:chExt cx="5070622" cy="35258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890F49-C271-CF48-A03C-7D9B6C754DF8}"/>
                </a:ext>
              </a:extLst>
            </p:cNvPr>
            <p:cNvSpPr/>
            <p:nvPr/>
          </p:nvSpPr>
          <p:spPr>
            <a:xfrm>
              <a:off x="2654663" y="2249741"/>
              <a:ext cx="3791416" cy="3525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0FA846B-24FE-2F54-A60C-87071D26B192}"/>
                </a:ext>
              </a:extLst>
            </p:cNvPr>
            <p:cNvGrpSpPr/>
            <p:nvPr/>
          </p:nvGrpSpPr>
          <p:grpSpPr>
            <a:xfrm>
              <a:off x="3091663" y="2477407"/>
              <a:ext cx="4609030" cy="2834685"/>
              <a:chOff x="3648855" y="2589674"/>
              <a:chExt cx="4609030" cy="2834685"/>
            </a:xfrm>
          </p:grpSpPr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CCE4D204-34F5-1774-3AFD-2D67B19EE281}"/>
                  </a:ext>
                </a:extLst>
              </p:cNvPr>
              <p:cNvSpPr/>
              <p:nvPr/>
            </p:nvSpPr>
            <p:spPr>
              <a:xfrm>
                <a:off x="3648855" y="3982362"/>
                <a:ext cx="842682" cy="28512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E6DDDCF-675D-B068-1EF3-B6308D97362B}"/>
                  </a:ext>
                </a:extLst>
              </p:cNvPr>
              <p:cNvGrpSpPr/>
              <p:nvPr/>
            </p:nvGrpSpPr>
            <p:grpSpPr>
              <a:xfrm>
                <a:off x="4372336" y="2589674"/>
                <a:ext cx="3885549" cy="2834685"/>
                <a:chOff x="4372336" y="2589674"/>
                <a:chExt cx="3885549" cy="2834685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E458C85F-4200-9488-BEE6-9314A760BC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7487" t="66790" r="27406" b="7026"/>
                <a:stretch/>
              </p:blipFill>
              <p:spPr>
                <a:xfrm>
                  <a:off x="4601050" y="2905100"/>
                  <a:ext cx="2580459" cy="2519259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DB67901-BE71-15B2-F0FF-132E74D84C85}"/>
                    </a:ext>
                  </a:extLst>
                </p:cNvPr>
                <p:cNvSpPr txBox="1"/>
                <p:nvPr/>
              </p:nvSpPr>
              <p:spPr>
                <a:xfrm>
                  <a:off x="4372336" y="2589674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Mode1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3901F36-F1E7-BB1C-D0B8-BAF58A4329E0}"/>
                    </a:ext>
                  </a:extLst>
                </p:cNvPr>
                <p:cNvSpPr txBox="1"/>
                <p:nvPr/>
              </p:nvSpPr>
              <p:spPr>
                <a:xfrm>
                  <a:off x="7133229" y="4502811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“Group” 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157F7C2-10D6-E337-773F-D6F0C03060E9}"/>
                    </a:ext>
                  </a:extLst>
                </p:cNvPr>
                <p:cNvSpPr txBox="1"/>
                <p:nvPr/>
              </p:nvSpPr>
              <p:spPr>
                <a:xfrm>
                  <a:off x="7133229" y="5076940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“Group” 3</a:t>
                  </a: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B2C455-85D5-FCBD-5DC9-803A6099DC96}"/>
                </a:ext>
              </a:extLst>
            </p:cNvPr>
            <p:cNvSpPr txBox="1"/>
            <p:nvPr/>
          </p:nvSpPr>
          <p:spPr>
            <a:xfrm>
              <a:off x="4384175" y="2477407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Mode2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CCED79-B36E-921C-8E50-2A0B7122C091}"/>
                </a:ext>
              </a:extLst>
            </p:cNvPr>
            <p:cNvSpPr txBox="1"/>
            <p:nvPr/>
          </p:nvSpPr>
          <p:spPr>
            <a:xfrm>
              <a:off x="6600629" y="3283911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“Group” 1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FBFABE6-7ECE-A2F7-85E3-ACACE57E87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" t="31967" r="81137" b="37050"/>
          <a:stretch/>
        </p:blipFill>
        <p:spPr>
          <a:xfrm>
            <a:off x="2605674" y="1837707"/>
            <a:ext cx="2821829" cy="29494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896C5E-6F0A-0D1A-88CA-AB20B220CF85}"/>
              </a:ext>
            </a:extLst>
          </p:cNvPr>
          <p:cNvSpPr txBox="1"/>
          <p:nvPr/>
        </p:nvSpPr>
        <p:spPr>
          <a:xfrm>
            <a:off x="3658024" y="1529930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D7D19-E371-24E7-5D08-BF02590AAC63}"/>
              </a:ext>
            </a:extLst>
          </p:cNvPr>
          <p:cNvSpPr txBox="1"/>
          <p:nvPr/>
        </p:nvSpPr>
        <p:spPr>
          <a:xfrm rot="16200000">
            <a:off x="1728908" y="3015010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Observed objects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29BD0-CDEC-0856-4604-975BAE014343}"/>
              </a:ext>
            </a:extLst>
          </p:cNvPr>
          <p:cNvSpPr txBox="1"/>
          <p:nvPr/>
        </p:nvSpPr>
        <p:spPr>
          <a:xfrm>
            <a:off x="2235973" y="4934186"/>
            <a:ext cx="7952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do we do with this reduced dimension space?</a:t>
            </a:r>
          </a:p>
          <a:p>
            <a:r>
              <a:rPr lang="en-US" sz="2400" dirty="0"/>
              <a:t>	Feature identification </a:t>
            </a:r>
          </a:p>
          <a:p>
            <a:r>
              <a:rPr lang="en-US" sz="2400" dirty="0"/>
              <a:t>	Visualization</a:t>
            </a:r>
          </a:p>
          <a:p>
            <a:r>
              <a:rPr lang="en-US" sz="2400" dirty="0"/>
              <a:t>	</a:t>
            </a:r>
            <a:r>
              <a:rPr lang="en-US" sz="2400" u="sng" dirty="0"/>
              <a:t>Clustering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753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B36C-1B7A-B9BE-41F8-C57D44D9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analysis: 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912D3-18B3-E173-53D3-4A088739AB6B}"/>
              </a:ext>
            </a:extLst>
          </p:cNvPr>
          <p:cNvSpPr txBox="1"/>
          <p:nvPr/>
        </p:nvSpPr>
        <p:spPr>
          <a:xfrm>
            <a:off x="337430" y="1577246"/>
            <a:ext cx="11757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Goal: Identify further structure in the data when observations (or features) are not labeled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408E96A-7748-5383-4AE8-D94CCCDB7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023" y="2559118"/>
            <a:ext cx="2624644" cy="1739764"/>
          </a:xfrm>
          <a:prstGeom prst="rect">
            <a:avLst/>
          </a:prstGeom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B02C7220-853D-32A7-72AE-95A6420BC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902" y="4708309"/>
            <a:ext cx="2102334" cy="210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WGNCA Gene Correlation Analysis">
            <a:extLst>
              <a:ext uri="{FF2B5EF4-FFF2-40B4-BE49-F238E27FC236}">
                <a16:creationId xmlns:a16="http://schemas.microsoft.com/office/drawing/2014/main" id="{0CA0758B-E9CA-33C0-E6D0-81CF37C9D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04" y="3114601"/>
            <a:ext cx="3115408" cy="278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22F786-633F-8736-8A10-3A67691A1477}"/>
              </a:ext>
            </a:extLst>
          </p:cNvPr>
          <p:cNvSpPr txBox="1"/>
          <p:nvPr/>
        </p:nvSpPr>
        <p:spPr>
          <a:xfrm>
            <a:off x="633584" y="2560619"/>
            <a:ext cx="311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Bulk RNA-seq &amp; proteomics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B9BAC-CB19-B2A0-0C22-964748C7BBCE}"/>
              </a:ext>
            </a:extLst>
          </p:cNvPr>
          <p:cNvSpPr txBox="1"/>
          <p:nvPr/>
        </p:nvSpPr>
        <p:spPr>
          <a:xfrm>
            <a:off x="4166111" y="4523643"/>
            <a:ext cx="208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Single-cell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3F11F-3647-F034-4A82-65623E9007DE}"/>
              </a:ext>
            </a:extLst>
          </p:cNvPr>
          <p:cNvSpPr txBox="1"/>
          <p:nvPr/>
        </p:nvSpPr>
        <p:spPr>
          <a:xfrm>
            <a:off x="4711612" y="2189786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Spike sorting</a:t>
            </a:r>
          </a:p>
        </p:txBody>
      </p:sp>
      <p:pic>
        <p:nvPicPr>
          <p:cNvPr id="12" name="Picture 4" descr="Deep Clustering Approach for Image Classification">
            <a:extLst>
              <a:ext uri="{FF2B5EF4-FFF2-40B4-BE49-F238E27FC236}">
                <a16:creationId xmlns:a16="http://schemas.microsoft.com/office/drawing/2014/main" id="{6C7E8207-3B81-6AF6-23B4-CC1C0AF87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558" y="5111479"/>
            <a:ext cx="284797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939D84-225A-475F-6F2C-ACE6593746DC}"/>
              </a:ext>
            </a:extLst>
          </p:cNvPr>
          <p:cNvSpPr txBox="1"/>
          <p:nvPr/>
        </p:nvSpPr>
        <p:spPr>
          <a:xfrm>
            <a:off x="7011945" y="4740821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clustering</a:t>
            </a:r>
          </a:p>
        </p:txBody>
      </p:sp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22B9280F-0FEE-0733-B4F2-818BEC540C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178" y="2451576"/>
            <a:ext cx="2143036" cy="20825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149AD1-1F8B-5852-CC0C-045CB3DB433C}"/>
              </a:ext>
            </a:extLst>
          </p:cNvPr>
          <p:cNvSpPr txBox="1"/>
          <p:nvPr/>
        </p:nvSpPr>
        <p:spPr>
          <a:xfrm>
            <a:off x="7636702" y="2055652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Metagenomics</a:t>
            </a:r>
          </a:p>
        </p:txBody>
      </p:sp>
      <p:pic>
        <p:nvPicPr>
          <p:cNvPr id="16" name="Picture 6" descr="Brain parcellation. Panel (A) shows the cortical parcellation of the... |  Download Scientific Diagram">
            <a:extLst>
              <a:ext uri="{FF2B5EF4-FFF2-40B4-BE49-F238E27FC236}">
                <a16:creationId xmlns:a16="http://schemas.microsoft.com/office/drawing/2014/main" id="{B1866BCF-D5B1-6DDE-AF8F-7D4A00160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059" y="5110153"/>
            <a:ext cx="2190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4455A4-9BA5-32CD-0E55-2BC48C33DEB8}"/>
              </a:ext>
            </a:extLst>
          </p:cNvPr>
          <p:cNvSpPr txBox="1"/>
          <p:nvPr/>
        </p:nvSpPr>
        <p:spPr>
          <a:xfrm>
            <a:off x="9358345" y="4708309"/>
            <a:ext cx="299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Functional/structural imaging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265D3CA5-86F5-F2C6-1BE6-62A5BC44BE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07"/>
          <a:stretch/>
        </p:blipFill>
        <p:spPr>
          <a:xfrm>
            <a:off x="10050055" y="2387778"/>
            <a:ext cx="1763474" cy="22332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D3BF5A-0405-2CAA-A023-DC7ECCAF5529}"/>
              </a:ext>
            </a:extLst>
          </p:cNvPr>
          <p:cNvSpPr txBox="1"/>
          <p:nvPr/>
        </p:nvSpPr>
        <p:spPr>
          <a:xfrm>
            <a:off x="9949809" y="1967454"/>
            <a:ext cx="214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Behavioral analysis</a:t>
            </a:r>
          </a:p>
        </p:txBody>
      </p:sp>
    </p:spTree>
    <p:extLst>
      <p:ext uri="{BB962C8B-B14F-4D97-AF65-F5344CB8AC3E}">
        <p14:creationId xmlns:p14="http://schemas.microsoft.com/office/powerpoint/2010/main" val="416279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5" grpId="0"/>
      <p:bldP spid="17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01E-6C55-4213-B5FA-F9CF8B56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analysis: clustering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8E67912-8EE7-4017-832F-D310903EB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6" t="20867"/>
          <a:stretch/>
        </p:blipFill>
        <p:spPr>
          <a:xfrm>
            <a:off x="138896" y="2220686"/>
            <a:ext cx="2838336" cy="2160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8F2901-31E6-4DB2-8858-14CF7FDAB8FC}"/>
              </a:ext>
            </a:extLst>
          </p:cNvPr>
          <p:cNvSpPr txBox="1"/>
          <p:nvPr/>
        </p:nvSpPr>
        <p:spPr>
          <a:xfrm>
            <a:off x="6768446" y="1857508"/>
            <a:ext cx="48736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 requires:</a:t>
            </a:r>
          </a:p>
          <a:p>
            <a:pPr marL="342900" indent="-342900">
              <a:buAutoNum type="arabicParenR"/>
            </a:pPr>
            <a:r>
              <a:rPr lang="en-US" dirty="0"/>
              <a:t>A distance metric</a:t>
            </a:r>
          </a:p>
          <a:p>
            <a:pPr marL="342900" indent="-342900">
              <a:buAutoNum type="arabicParenR"/>
            </a:pPr>
            <a:r>
              <a:rPr lang="en-US" dirty="0"/>
              <a:t>An algorithm to assign elements to groups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r>
              <a:rPr lang="en-US" dirty="0"/>
              <a:t>2 major classes:</a:t>
            </a:r>
            <a:br>
              <a:rPr lang="en-US" dirty="0"/>
            </a:br>
            <a:r>
              <a:rPr lang="en-US" dirty="0"/>
              <a:t>1) Agglomerative clustering (“building up” of clusters from elements)</a:t>
            </a:r>
          </a:p>
          <a:p>
            <a:r>
              <a:rPr lang="en-US" dirty="0"/>
              <a:t>2) Divisive clustering (“splitting” data into clusters)</a:t>
            </a:r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42D87C3C-E188-4A3D-99B4-10ACCCA16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446" y="4609223"/>
            <a:ext cx="4127564" cy="212538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CD1612-C167-4299-95D1-5A2AE12C43EB}"/>
              </a:ext>
            </a:extLst>
          </p:cNvPr>
          <p:cNvGrpSpPr/>
          <p:nvPr/>
        </p:nvGrpSpPr>
        <p:grpSpPr>
          <a:xfrm>
            <a:off x="2841171" y="2460207"/>
            <a:ext cx="3121915" cy="2585323"/>
            <a:chOff x="2841171" y="2460207"/>
            <a:chExt cx="3121915" cy="2585323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38CD2C11-B399-4211-A645-6AF84295E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523"/>
            <a:stretch/>
          </p:blipFill>
          <p:spPr>
            <a:xfrm>
              <a:off x="2909643" y="2628900"/>
              <a:ext cx="2984971" cy="241663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099032-AEFE-472B-BEBD-D39D6F7988A4}"/>
                </a:ext>
              </a:extLst>
            </p:cNvPr>
            <p:cNvSpPr/>
            <p:nvPr/>
          </p:nvSpPr>
          <p:spPr>
            <a:xfrm>
              <a:off x="2841171" y="2460207"/>
              <a:ext cx="261258" cy="429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CBE55C-25AC-4C16-A3BF-5F26C8D8DA2A}"/>
                </a:ext>
              </a:extLst>
            </p:cNvPr>
            <p:cNvSpPr/>
            <p:nvPr/>
          </p:nvSpPr>
          <p:spPr>
            <a:xfrm>
              <a:off x="5565218" y="2720004"/>
              <a:ext cx="397868" cy="545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623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9AC5-DC01-4B73-B259-CFDA87C1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5B57D-8B51-46C5-AE3C-9087B909C124}"/>
              </a:ext>
            </a:extLst>
          </p:cNvPr>
          <p:cNvSpPr txBox="1"/>
          <p:nvPr/>
        </p:nvSpPr>
        <p:spPr>
          <a:xfrm>
            <a:off x="10771314" y="6354375"/>
            <a:ext cx="1262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Wikipedia.org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B90975-6182-4830-A587-AC321980C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8" y="1947496"/>
            <a:ext cx="1781175" cy="171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94EABD-7615-4728-A95E-094C87707A3D}"/>
              </a:ext>
            </a:extLst>
          </p:cNvPr>
          <p:cNvSpPr txBox="1"/>
          <p:nvPr/>
        </p:nvSpPr>
        <p:spPr>
          <a:xfrm>
            <a:off x="187777" y="3699366"/>
            <a:ext cx="307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n (pre-specified parameter) random centroids</a:t>
            </a:r>
          </a:p>
        </p:txBody>
      </p:sp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EAE08C16-8946-45EC-877B-3F3FC9DA7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380" y="1799187"/>
            <a:ext cx="1990725" cy="1714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4C8310-5DD9-4D11-A5D2-9C10C724EB46}"/>
              </a:ext>
            </a:extLst>
          </p:cNvPr>
          <p:cNvSpPr txBox="1"/>
          <p:nvPr/>
        </p:nvSpPr>
        <p:spPr>
          <a:xfrm>
            <a:off x="3483427" y="3699366"/>
            <a:ext cx="3073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Associate every data point to its closest mean using the distance metric</a:t>
            </a:r>
          </a:p>
        </p:txBody>
      </p:sp>
      <p:pic>
        <p:nvPicPr>
          <p:cNvPr id="12" name="Picture 11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1E44DE74-927E-40B6-BCBD-B00A7727F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80" y="1714500"/>
            <a:ext cx="1990725" cy="1714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3EDE2B-01FE-4C05-A2B0-3FA347E95155}"/>
              </a:ext>
            </a:extLst>
          </p:cNvPr>
          <p:cNvSpPr txBox="1"/>
          <p:nvPr/>
        </p:nvSpPr>
        <p:spPr>
          <a:xfrm>
            <a:off x="6779077" y="3661996"/>
            <a:ext cx="242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Recalculate centroids</a:t>
            </a:r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DC99595-66D9-4A2F-8D62-90BDFE061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463" y="1799187"/>
            <a:ext cx="1990725" cy="1714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372049-5A31-4434-96EA-88D41EB1BE4A}"/>
              </a:ext>
            </a:extLst>
          </p:cNvPr>
          <p:cNvSpPr txBox="1"/>
          <p:nvPr/>
        </p:nvSpPr>
        <p:spPr>
          <a:xfrm>
            <a:off x="9307283" y="3677170"/>
            <a:ext cx="2422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until no changes are made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166A70-51D5-40C0-97BD-865D83920A81}"/>
              </a:ext>
            </a:extLst>
          </p:cNvPr>
          <p:cNvSpPr txBox="1"/>
          <p:nvPr/>
        </p:nvSpPr>
        <p:spPr>
          <a:xfrm>
            <a:off x="3451110" y="5509389"/>
            <a:ext cx="447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Initial selection of centroids is random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Number of clusters is pre-specified</a:t>
            </a:r>
          </a:p>
        </p:txBody>
      </p:sp>
    </p:spTree>
    <p:extLst>
      <p:ext uri="{BB962C8B-B14F-4D97-AF65-F5344CB8AC3E}">
        <p14:creationId xmlns:p14="http://schemas.microsoft.com/office/powerpoint/2010/main" val="28476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C9F6-27F5-43DD-BAA1-A1B5BCFD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D072CA-4925-49DA-867E-CFA9C663C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173" y="2139898"/>
            <a:ext cx="3681994" cy="2933263"/>
          </a:xfrm>
          <a:prstGeom prst="rect">
            <a:avLst/>
          </a:prstGeom>
        </p:spPr>
      </p:pic>
      <p:pic>
        <p:nvPicPr>
          <p:cNvPr id="7" name="Picture 6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FB1FAE11-891F-48A6-AE63-12A69E863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05" y="2288266"/>
            <a:ext cx="1831369" cy="18386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A6372B-EED7-4BBF-9AB7-50FAAF8797DA}"/>
              </a:ext>
            </a:extLst>
          </p:cNvPr>
          <p:cNvSpPr txBox="1"/>
          <p:nvPr/>
        </p:nvSpPr>
        <p:spPr>
          <a:xfrm>
            <a:off x="3455374" y="2572947"/>
            <a:ext cx="39917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 distance metric, successively group pairs of elements into a tree</a:t>
            </a:r>
          </a:p>
          <a:p>
            <a:endParaRPr lang="en-US" dirty="0"/>
          </a:p>
          <a:p>
            <a:r>
              <a:rPr lang="en-US" dirty="0"/>
              <a:t>After each grouping, recalculate distance metric for new group</a:t>
            </a:r>
          </a:p>
          <a:p>
            <a:endParaRPr lang="en-US" dirty="0"/>
          </a:p>
          <a:p>
            <a:r>
              <a:rPr lang="en-US" dirty="0"/>
              <a:t>Cut the final tree at a specific height to get individual clusters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4C577-059D-4FF4-856F-34CD22179192}"/>
              </a:ext>
            </a:extLst>
          </p:cNvPr>
          <p:cNvSpPr txBox="1"/>
          <p:nvPr/>
        </p:nvSpPr>
        <p:spPr>
          <a:xfrm>
            <a:off x="10771314" y="6354375"/>
            <a:ext cx="1262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Wikipedia.org</a:t>
            </a:r>
          </a:p>
        </p:txBody>
      </p:sp>
    </p:spTree>
    <p:extLst>
      <p:ext uri="{BB962C8B-B14F-4D97-AF65-F5344CB8AC3E}">
        <p14:creationId xmlns:p14="http://schemas.microsoft.com/office/powerpoint/2010/main" val="1976955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715A8-8021-40DC-A241-D2EEDCFD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is the clustering? How many clusters are there?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CE0AA-3B99-4967-AD25-4FF2BD580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6179" cy="2117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Select a given number of clusters and assess separation</a:t>
            </a:r>
          </a:p>
          <a:p>
            <a:r>
              <a:rPr lang="en-US" sz="2000" dirty="0"/>
              <a:t>Within-cluster distance versus between-cluster distance</a:t>
            </a:r>
          </a:p>
          <a:p>
            <a:r>
              <a:rPr lang="en-US" sz="2000" dirty="0"/>
              <a:t>Silhouette plots (within-cluster distance compared to “closest” cluster for each point)</a:t>
            </a:r>
          </a:p>
          <a:p>
            <a:r>
              <a:rPr lang="en-US" sz="2000" dirty="0"/>
              <a:t>Post-hoc classification (supervised learning)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1D2C9C1-66F7-4BBB-8249-B24D5902A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29" y="1502909"/>
            <a:ext cx="4801384" cy="3300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750EC8-F454-475F-AB69-F198AE3069BE}"/>
              </a:ext>
            </a:extLst>
          </p:cNvPr>
          <p:cNvSpPr txBox="1"/>
          <p:nvPr/>
        </p:nvSpPr>
        <p:spPr>
          <a:xfrm>
            <a:off x="3159579" y="5812972"/>
            <a:ext cx="6436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Visualize the data! (Heuristic)</a:t>
            </a:r>
          </a:p>
          <a:p>
            <a:r>
              <a:rPr lang="en-US" dirty="0">
                <a:solidFill>
                  <a:srgbClr val="FF0000"/>
                </a:solidFill>
              </a:rPr>
              <a:t>Biological interpretation! (Do the clusters mean anything?)</a:t>
            </a:r>
          </a:p>
        </p:txBody>
      </p:sp>
    </p:spTree>
    <p:extLst>
      <p:ext uri="{BB962C8B-B14F-4D97-AF65-F5344CB8AC3E}">
        <p14:creationId xmlns:p14="http://schemas.microsoft.com/office/powerpoint/2010/main" val="32669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5F44-2EC7-3D36-C4FB-B93DFD5E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 of machine learning models</a:t>
            </a:r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D35FA076-676F-7262-0860-55229E3F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1690688"/>
            <a:ext cx="8096250" cy="441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93FC38-BCCE-BE3B-9CAC-63D571849A66}"/>
              </a:ext>
            </a:extLst>
          </p:cNvPr>
          <p:cNvSpPr txBox="1"/>
          <p:nvPr/>
        </p:nvSpPr>
        <p:spPr>
          <a:xfrm>
            <a:off x="9614188" y="6308209"/>
            <a:ext cx="2251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Hui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06332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6211" y="609600"/>
            <a:ext cx="9430789" cy="597408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</a:rPr>
              <a:t>Traditional Programming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</a:rPr>
              <a:t>  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</a:rPr>
              <a:t>Machine Learning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4876800" y="16002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3200"/>
              <a:t>Computer</a:t>
            </a:r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962400" y="20574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3962400" y="27432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7543800" y="22860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2879726" y="1692276"/>
            <a:ext cx="9613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Data</a:t>
            </a:r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2209800" y="2362201"/>
            <a:ext cx="160274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Program</a:t>
            </a:r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8305801" y="1981200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Output</a:t>
            </a:r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4953000" y="44196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3200"/>
              <a:t>Computer</a:t>
            </a:r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4038600" y="48768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4038600" y="55626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7620000" y="51054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5" name="Text Box 23"/>
          <p:cNvSpPr txBox="1">
            <a:spLocks noChangeArrowheads="1"/>
          </p:cNvSpPr>
          <p:nvPr/>
        </p:nvSpPr>
        <p:spPr bwMode="auto">
          <a:xfrm>
            <a:off x="2955926" y="4511676"/>
            <a:ext cx="9613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Data</a:t>
            </a:r>
          </a:p>
        </p:txBody>
      </p:sp>
      <p:sp>
        <p:nvSpPr>
          <p:cNvPr id="3096" name="Text Box 24"/>
          <p:cNvSpPr txBox="1">
            <a:spLocks noChangeArrowheads="1"/>
          </p:cNvSpPr>
          <p:nvPr/>
        </p:nvSpPr>
        <p:spPr bwMode="auto">
          <a:xfrm>
            <a:off x="2590801" y="5257800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Output</a:t>
            </a:r>
          </a:p>
        </p:txBody>
      </p:sp>
      <p:sp>
        <p:nvSpPr>
          <p:cNvPr id="3097" name="Text Box 25"/>
          <p:cNvSpPr txBox="1">
            <a:spLocks noChangeArrowheads="1"/>
          </p:cNvSpPr>
          <p:nvPr/>
        </p:nvSpPr>
        <p:spPr bwMode="auto">
          <a:xfrm>
            <a:off x="8382000" y="4800601"/>
            <a:ext cx="284347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Model/Program</a:t>
            </a:r>
          </a:p>
        </p:txBody>
      </p:sp>
    </p:spTree>
    <p:extLst>
      <p:ext uri="{BB962C8B-B14F-4D97-AF65-F5344CB8AC3E}">
        <p14:creationId xmlns:p14="http://schemas.microsoft.com/office/powerpoint/2010/main" val="996297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E429-0B7E-CFE2-C56A-7E48316BE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2: Unsupervised analysis 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ADC86289-C7DE-0723-F1A7-BC7E6EA05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Data set: city temperatures</a:t>
            </a:r>
          </a:p>
        </p:txBody>
      </p:sp>
    </p:spTree>
    <p:extLst>
      <p:ext uri="{BB962C8B-B14F-4D97-AF65-F5344CB8AC3E}">
        <p14:creationId xmlns:p14="http://schemas.microsoft.com/office/powerpoint/2010/main" val="257767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7653" y="122529"/>
            <a:ext cx="10515600" cy="1325563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pic>
        <p:nvPicPr>
          <p:cNvPr id="1026" name="Picture 2" descr="Image result for russian dol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437" y="1222311"/>
            <a:ext cx="8378890" cy="55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10171" y="1087446"/>
            <a:ext cx="4933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Artificial Intelligence (AI)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18567" y="2086209"/>
            <a:ext cx="381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Machine Learning (ML)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74419" y="2845357"/>
            <a:ext cx="3551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Deep Learning (DL)</a:t>
            </a:r>
          </a:p>
        </p:txBody>
      </p:sp>
    </p:spTree>
    <p:extLst>
      <p:ext uri="{BB962C8B-B14F-4D97-AF65-F5344CB8AC3E}">
        <p14:creationId xmlns:p14="http://schemas.microsoft.com/office/powerpoint/2010/main" val="3471820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6FDF-11BA-9C97-846B-05964F28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Types of machine learning approaches/problems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9DD90-DA8B-08A5-4936-2D1747A57EE2}"/>
              </a:ext>
            </a:extLst>
          </p:cNvPr>
          <p:cNvSpPr txBox="1"/>
          <p:nvPr/>
        </p:nvSpPr>
        <p:spPr>
          <a:xfrm>
            <a:off x="1656650" y="1542290"/>
            <a:ext cx="169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E0F162-94AB-324C-327A-D1FDA3BBE140}"/>
              </a:ext>
            </a:extLst>
          </p:cNvPr>
          <p:cNvSpPr txBox="1"/>
          <p:nvPr/>
        </p:nvSpPr>
        <p:spPr>
          <a:xfrm>
            <a:off x="5048650" y="1506022"/>
            <a:ext cx="189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Unlabeled Data</a:t>
            </a:r>
          </a:p>
        </p:txBody>
      </p:sp>
      <p:pic>
        <p:nvPicPr>
          <p:cNvPr id="23" name="Picture 22" descr="A group of cats and a dog&#10;&#10;Description automatically generated">
            <a:extLst>
              <a:ext uri="{FF2B5EF4-FFF2-40B4-BE49-F238E27FC236}">
                <a16:creationId xmlns:a16="http://schemas.microsoft.com/office/drawing/2014/main" id="{96305180-0E1B-ABA3-77DA-7F8ABF84B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7" y="2021731"/>
            <a:ext cx="3143250" cy="1457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FEE56E-FDE8-7D5D-5197-160F231A3D83}"/>
              </a:ext>
            </a:extLst>
          </p:cNvPr>
          <p:cNvSpPr txBox="1"/>
          <p:nvPr/>
        </p:nvSpPr>
        <p:spPr>
          <a:xfrm>
            <a:off x="776902" y="34790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  <p:pic>
        <p:nvPicPr>
          <p:cNvPr id="25" name="Picture 24" descr="A group of cats and a dog&#10;&#10;Description automatically generated">
            <a:extLst>
              <a:ext uri="{FF2B5EF4-FFF2-40B4-BE49-F238E27FC236}">
                <a16:creationId xmlns:a16="http://schemas.microsoft.com/office/drawing/2014/main" id="{D65A499B-BE7F-A537-1BBA-90ADDEF6C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67" y="2021730"/>
            <a:ext cx="3143250" cy="14573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B302D3-AA84-94EB-FF80-A6076AE4E4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3"/>
          <a:stretch/>
        </p:blipFill>
        <p:spPr>
          <a:xfrm>
            <a:off x="1109742" y="4515634"/>
            <a:ext cx="5984552" cy="2202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31362-D31E-41BC-9BBF-315A305C7C0A}"/>
              </a:ext>
            </a:extLst>
          </p:cNvPr>
          <p:cNvSpPr txBox="1"/>
          <p:nvPr/>
        </p:nvSpPr>
        <p:spPr>
          <a:xfrm>
            <a:off x="112049" y="6119336"/>
            <a:ext cx="1995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Differential analysis</a:t>
            </a:r>
          </a:p>
          <a:p>
            <a:r>
              <a:rPr lang="en-US" sz="1400" dirty="0"/>
              <a:t>Classification &amp; mapping</a:t>
            </a:r>
          </a:p>
          <a:p>
            <a:r>
              <a:rPr lang="en-US" sz="1400" dirty="0"/>
              <a:t>Object recognition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B09415-9C51-E28E-1AC3-374F9435F14D}"/>
              </a:ext>
            </a:extLst>
          </p:cNvPr>
          <p:cNvSpPr txBox="1"/>
          <p:nvPr/>
        </p:nvSpPr>
        <p:spPr>
          <a:xfrm>
            <a:off x="6227816" y="6160822"/>
            <a:ext cx="2590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Clustering</a:t>
            </a:r>
          </a:p>
          <a:p>
            <a:r>
              <a:rPr lang="en-US" sz="1400" dirty="0"/>
              <a:t>Pattern/feature recognition</a:t>
            </a:r>
          </a:p>
          <a:p>
            <a:r>
              <a:rPr lang="en-US" sz="1400" dirty="0"/>
              <a:t>Identifying underlying structure</a:t>
            </a:r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45E355-21DC-8B30-196C-CF8953D36173}"/>
              </a:ext>
            </a:extLst>
          </p:cNvPr>
          <p:cNvSpPr txBox="1"/>
          <p:nvPr/>
        </p:nvSpPr>
        <p:spPr>
          <a:xfrm>
            <a:off x="8815006" y="1518170"/>
            <a:ext cx="253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of scenarios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6E0F5-363F-7192-754B-684AA5080388}"/>
              </a:ext>
            </a:extLst>
          </p:cNvPr>
          <p:cNvSpPr txBox="1"/>
          <p:nvPr/>
        </p:nvSpPr>
        <p:spPr>
          <a:xfrm>
            <a:off x="1415485" y="4016736"/>
            <a:ext cx="218025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A5884-4BBD-1A4E-5D7F-E10471AE7088}"/>
              </a:ext>
            </a:extLst>
          </p:cNvPr>
          <p:cNvSpPr txBox="1"/>
          <p:nvPr/>
        </p:nvSpPr>
        <p:spPr>
          <a:xfrm>
            <a:off x="4861466" y="3997345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96E3-11E2-07C0-645C-4D319F40561C}"/>
              </a:ext>
            </a:extLst>
          </p:cNvPr>
          <p:cNvSpPr txBox="1"/>
          <p:nvPr/>
        </p:nvSpPr>
        <p:spPr>
          <a:xfrm>
            <a:off x="8830442" y="3979127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88D1-D2DE-4906-98ED-DEE658AB7F04}"/>
              </a:ext>
            </a:extLst>
          </p:cNvPr>
          <p:cNvSpPr txBox="1"/>
          <p:nvPr/>
        </p:nvSpPr>
        <p:spPr>
          <a:xfrm>
            <a:off x="10905459" y="6107606"/>
            <a:ext cx="128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Game playing</a:t>
            </a:r>
          </a:p>
          <a:p>
            <a:r>
              <a:rPr lang="en-US" sz="1400" dirty="0"/>
              <a:t>Maze solving</a:t>
            </a:r>
          </a:p>
          <a:p>
            <a:r>
              <a:rPr lang="en-US" sz="1400" dirty="0"/>
              <a:t>Navigation</a:t>
            </a:r>
          </a:p>
          <a:p>
            <a:endParaRPr lang="en-US" sz="1400" dirty="0"/>
          </a:p>
        </p:txBody>
      </p:sp>
      <p:pic>
        <p:nvPicPr>
          <p:cNvPr id="14" name="Picture 13" descr="A diagram of a agent and environment&#10;&#10;Description automatically generated">
            <a:extLst>
              <a:ext uri="{FF2B5EF4-FFF2-40B4-BE49-F238E27FC236}">
                <a16:creationId xmlns:a16="http://schemas.microsoft.com/office/drawing/2014/main" id="{680D5A9B-5CE9-AA14-88F1-46964E8F3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814" y="4601762"/>
            <a:ext cx="3448050" cy="1323975"/>
          </a:xfrm>
          <a:prstGeom prst="rect">
            <a:avLst/>
          </a:prstGeom>
        </p:spPr>
      </p:pic>
      <p:pic>
        <p:nvPicPr>
          <p:cNvPr id="16" name="Picture 15" descr="A mouse in a maze&#10;&#10;Description automatically generated">
            <a:extLst>
              <a:ext uri="{FF2B5EF4-FFF2-40B4-BE49-F238E27FC236}">
                <a16:creationId xmlns:a16="http://schemas.microsoft.com/office/drawing/2014/main" id="{48FFE81B-F1F8-5C94-9AA2-13465AAA3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6" y="1968985"/>
            <a:ext cx="1694784" cy="169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6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4" grpId="0"/>
      <p:bldP spid="6" grpId="0" animBg="1"/>
      <p:bldP spid="7" grpId="0" animBg="1"/>
      <p:bldP spid="9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and brown hourglass&#10;&#10;Description automatically generated">
            <a:extLst>
              <a:ext uri="{FF2B5EF4-FFF2-40B4-BE49-F238E27FC236}">
                <a16:creationId xmlns:a16="http://schemas.microsoft.com/office/drawing/2014/main" id="{37916BE5-A3A9-7D4F-9B97-1C2524143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7" y="5280294"/>
            <a:ext cx="13255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96FDF-11BA-9C97-846B-05964F28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Supervised and unsupervised learning – data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3F12-D1BA-9CE3-5BE1-DAB7D63796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" t="31967" r="81137" b="37050"/>
          <a:stretch/>
        </p:blipFill>
        <p:spPr>
          <a:xfrm>
            <a:off x="111855" y="1399742"/>
            <a:ext cx="2821829" cy="2949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46F929-0BA4-25C6-DA03-8BCD854FD11A}"/>
              </a:ext>
            </a:extLst>
          </p:cNvPr>
          <p:cNvSpPr txBox="1"/>
          <p:nvPr/>
        </p:nvSpPr>
        <p:spPr>
          <a:xfrm>
            <a:off x="1153814" y="4195313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C4EE2-3CA7-01D5-0F5E-67344DD34F9A}"/>
              </a:ext>
            </a:extLst>
          </p:cNvPr>
          <p:cNvSpPr txBox="1"/>
          <p:nvPr/>
        </p:nvSpPr>
        <p:spPr>
          <a:xfrm rot="16200000">
            <a:off x="2303856" y="2541451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Observed objects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F33DE9-B050-7E56-FAF8-D9D61817B1D6}"/>
              </a:ext>
            </a:extLst>
          </p:cNvPr>
          <p:cNvSpPr txBox="1"/>
          <p:nvPr/>
        </p:nvSpPr>
        <p:spPr>
          <a:xfrm>
            <a:off x="270164" y="5026988"/>
            <a:ext cx="11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E36D1-822D-2242-B42A-5A7E7E64C6E9}"/>
              </a:ext>
            </a:extLst>
          </p:cNvPr>
          <p:cNvSpPr txBox="1"/>
          <p:nvPr/>
        </p:nvSpPr>
        <p:spPr>
          <a:xfrm>
            <a:off x="1707573" y="5026988"/>
            <a:ext cx="122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Unordered</a:t>
            </a:r>
          </a:p>
        </p:txBody>
      </p:sp>
      <p:pic>
        <p:nvPicPr>
          <p:cNvPr id="14" name="Picture 13" descr="A dna strand with colorful sticks&#10;&#10;Description automatically generated with medium confidence">
            <a:extLst>
              <a:ext uri="{FF2B5EF4-FFF2-40B4-BE49-F238E27FC236}">
                <a16:creationId xmlns:a16="http://schemas.microsoft.com/office/drawing/2014/main" id="{77AF908D-EC76-19DF-2C54-022C17042E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9" r="23555" b="32762"/>
          <a:stretch/>
        </p:blipFill>
        <p:spPr>
          <a:xfrm>
            <a:off x="1790981" y="5337075"/>
            <a:ext cx="944564" cy="10875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4D4EC8-5A73-CB1F-D133-D301F61A2C07}"/>
              </a:ext>
            </a:extLst>
          </p:cNvPr>
          <p:cNvSpPr txBox="1"/>
          <p:nvPr/>
        </p:nvSpPr>
        <p:spPr>
          <a:xfrm>
            <a:off x="213527" y="6519701"/>
            <a:ext cx="1122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Time series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332D85-8214-337C-5B4C-AD10D9A16706}"/>
              </a:ext>
            </a:extLst>
          </p:cNvPr>
          <p:cNvSpPr txBox="1"/>
          <p:nvPr/>
        </p:nvSpPr>
        <p:spPr>
          <a:xfrm>
            <a:off x="1937530" y="6492875"/>
            <a:ext cx="827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9DD90-DA8B-08A5-4936-2D1747A57EE2}"/>
              </a:ext>
            </a:extLst>
          </p:cNvPr>
          <p:cNvSpPr txBox="1"/>
          <p:nvPr/>
        </p:nvSpPr>
        <p:spPr>
          <a:xfrm>
            <a:off x="4963375" y="1542290"/>
            <a:ext cx="11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E0F162-94AB-324C-327A-D1FDA3BBE140}"/>
              </a:ext>
            </a:extLst>
          </p:cNvPr>
          <p:cNvSpPr txBox="1"/>
          <p:nvPr/>
        </p:nvSpPr>
        <p:spPr>
          <a:xfrm>
            <a:off x="8568026" y="1506022"/>
            <a:ext cx="122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Unlabeled</a:t>
            </a:r>
          </a:p>
        </p:txBody>
      </p:sp>
      <p:pic>
        <p:nvPicPr>
          <p:cNvPr id="23" name="Picture 22" descr="A group of cats and a dog&#10;&#10;Description automatically generated">
            <a:extLst>
              <a:ext uri="{FF2B5EF4-FFF2-40B4-BE49-F238E27FC236}">
                <a16:creationId xmlns:a16="http://schemas.microsoft.com/office/drawing/2014/main" id="{96305180-0E1B-ABA3-77DA-7F8ABF84B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2" y="2021731"/>
            <a:ext cx="3143250" cy="1457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FEE56E-FDE8-7D5D-5197-160F231A3D83}"/>
              </a:ext>
            </a:extLst>
          </p:cNvPr>
          <p:cNvSpPr txBox="1"/>
          <p:nvPr/>
        </p:nvSpPr>
        <p:spPr>
          <a:xfrm>
            <a:off x="4083627" y="34790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  <p:pic>
        <p:nvPicPr>
          <p:cNvPr id="25" name="Picture 24" descr="A group of cats and a dog&#10;&#10;Description automatically generated">
            <a:extLst>
              <a:ext uri="{FF2B5EF4-FFF2-40B4-BE49-F238E27FC236}">
                <a16:creationId xmlns:a16="http://schemas.microsoft.com/office/drawing/2014/main" id="{D65A499B-BE7F-A537-1BBA-90ADDEF6C2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92" y="2021730"/>
            <a:ext cx="31432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7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/>
      <p:bldP spid="18" grpId="0"/>
      <p:bldP spid="20" grpId="0"/>
      <p:bldP spid="21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red lines&#10;&#10;Description automatically generated">
            <a:extLst>
              <a:ext uri="{FF2B5EF4-FFF2-40B4-BE49-F238E27FC236}">
                <a16:creationId xmlns:a16="http://schemas.microsoft.com/office/drawing/2014/main" id="{652D9297-7208-5C92-0865-AC0CE93A8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8" y="2319201"/>
            <a:ext cx="1762991" cy="1762991"/>
          </a:xfrm>
          <a:prstGeom prst="rect">
            <a:avLst/>
          </a:prstGeom>
        </p:spPr>
      </p:pic>
      <p:pic>
        <p:nvPicPr>
          <p:cNvPr id="30" name="Picture 29" descr="A close-up of a colorful pattern&#10;&#10;Description automatically generated">
            <a:extLst>
              <a:ext uri="{FF2B5EF4-FFF2-40B4-BE49-F238E27FC236}">
                <a16:creationId xmlns:a16="http://schemas.microsoft.com/office/drawing/2014/main" id="{471E6138-0FF5-D8CF-F5A4-0228A932E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217" y="5068166"/>
            <a:ext cx="2386445" cy="17898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A0B4EB-ED49-A0EE-6014-4EEFB999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Supervised and unsupervised analysis in neurology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D043A7B-26D6-12E9-0A43-10588D897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497" y="2559118"/>
            <a:ext cx="2624644" cy="1739764"/>
          </a:xfrm>
          <a:prstGeom prst="rect">
            <a:avLst/>
          </a:prstGeom>
        </p:spPr>
      </p:pic>
      <p:pic>
        <p:nvPicPr>
          <p:cNvPr id="5" name="Picture 13">
            <a:extLst>
              <a:ext uri="{FF2B5EF4-FFF2-40B4-BE49-F238E27FC236}">
                <a16:creationId xmlns:a16="http://schemas.microsoft.com/office/drawing/2014/main" id="{AA243839-E7DF-6762-6237-A9586663A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05" y="4609092"/>
            <a:ext cx="2102334" cy="210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947D3F-4D1C-8541-B3F4-6D52D538C891}"/>
              </a:ext>
            </a:extLst>
          </p:cNvPr>
          <p:cNvSpPr txBox="1"/>
          <p:nvPr/>
        </p:nvSpPr>
        <p:spPr>
          <a:xfrm>
            <a:off x="7150548" y="4436358"/>
            <a:ext cx="220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Transcriptomics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CCF57-AAB0-50CC-F38A-EC86A227E939}"/>
              </a:ext>
            </a:extLst>
          </p:cNvPr>
          <p:cNvSpPr txBox="1"/>
          <p:nvPr/>
        </p:nvSpPr>
        <p:spPr>
          <a:xfrm>
            <a:off x="8893086" y="2189786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Spike sorting</a:t>
            </a:r>
          </a:p>
        </p:txBody>
      </p:sp>
      <p:pic>
        <p:nvPicPr>
          <p:cNvPr id="9" name="Picture 6" descr="Brain parcellation. Panel (A) shows the cortical parcellation of the... |  Download Scientific Diagram">
            <a:extLst>
              <a:ext uri="{FF2B5EF4-FFF2-40B4-BE49-F238E27FC236}">
                <a16:creationId xmlns:a16="http://schemas.microsoft.com/office/drawing/2014/main" id="{47F94A86-612F-8118-4C34-9E1674644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059" y="5110153"/>
            <a:ext cx="2190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2D7189-E084-5A4B-1039-CCA644AE1FA5}"/>
              </a:ext>
            </a:extLst>
          </p:cNvPr>
          <p:cNvSpPr txBox="1"/>
          <p:nvPr/>
        </p:nvSpPr>
        <p:spPr>
          <a:xfrm>
            <a:off x="9358345" y="4708309"/>
            <a:ext cx="299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Brain parcellation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AE98601-AF87-AA69-C2B4-25745D20E3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07"/>
          <a:stretch/>
        </p:blipFill>
        <p:spPr>
          <a:xfrm>
            <a:off x="6342585" y="2387778"/>
            <a:ext cx="1484115" cy="1879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43728A-0E5F-BA1E-C93A-82AB9887BB26}"/>
              </a:ext>
            </a:extLst>
          </p:cNvPr>
          <p:cNvSpPr txBox="1"/>
          <p:nvPr/>
        </p:nvSpPr>
        <p:spPr>
          <a:xfrm>
            <a:off x="6242339" y="1967454"/>
            <a:ext cx="214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Behavioral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19A04F-5ACA-FDAE-C13F-C87B6FCA1465}"/>
              </a:ext>
            </a:extLst>
          </p:cNvPr>
          <p:cNvSpPr txBox="1"/>
          <p:nvPr/>
        </p:nvSpPr>
        <p:spPr>
          <a:xfrm>
            <a:off x="4469799" y="4636773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Spatial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809A5E-1D26-CC05-3106-4254D46E09E4}"/>
              </a:ext>
            </a:extLst>
          </p:cNvPr>
          <p:cNvSpPr txBox="1"/>
          <p:nvPr/>
        </p:nvSpPr>
        <p:spPr>
          <a:xfrm>
            <a:off x="565848" y="2052310"/>
            <a:ext cx="299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45D397-F8B1-0A6B-7688-3CEDA5CCF095}"/>
              </a:ext>
            </a:extLst>
          </p:cNvPr>
          <p:cNvSpPr txBox="1"/>
          <p:nvPr/>
        </p:nvSpPr>
        <p:spPr>
          <a:xfrm>
            <a:off x="3511512" y="2152120"/>
            <a:ext cx="239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segmentation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37D39-2BBC-0BBC-DF4B-930E24D0C742}"/>
              </a:ext>
            </a:extLst>
          </p:cNvPr>
          <p:cNvSpPr txBox="1"/>
          <p:nvPr/>
        </p:nvSpPr>
        <p:spPr>
          <a:xfrm>
            <a:off x="1346549" y="4523643"/>
            <a:ext cx="174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Diagnostics</a:t>
            </a:r>
          </a:p>
        </p:txBody>
      </p:sp>
      <p:pic>
        <p:nvPicPr>
          <p:cNvPr id="28" name="Picture 27" descr="Close-up of a microscope slide showing a blue and green cell&#10;&#10;Description automatically generated with medium confidence">
            <a:extLst>
              <a:ext uri="{FF2B5EF4-FFF2-40B4-BE49-F238E27FC236}">
                <a16:creationId xmlns:a16="http://schemas.microsoft.com/office/drawing/2014/main" id="{2F3C5AE5-499A-A7ED-074C-E396306D78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599" y="2558583"/>
            <a:ext cx="2736064" cy="1473265"/>
          </a:xfrm>
          <a:prstGeom prst="rect">
            <a:avLst/>
          </a:prstGeom>
        </p:spPr>
      </p:pic>
      <p:pic>
        <p:nvPicPr>
          <p:cNvPr id="34" name="Picture 33" descr="A close-up of a brain scan&#10;&#10;Description automatically generated">
            <a:extLst>
              <a:ext uri="{FF2B5EF4-FFF2-40B4-BE49-F238E27FC236}">
                <a16:creationId xmlns:a16="http://schemas.microsoft.com/office/drawing/2014/main" id="{A15D6CA8-BC7B-7949-5B3F-9CAE5BD7DB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86" y="4962831"/>
            <a:ext cx="1897975" cy="142585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8ADB87D-304B-7BDE-9E7A-896D7274752C}"/>
              </a:ext>
            </a:extLst>
          </p:cNvPr>
          <p:cNvSpPr txBox="1"/>
          <p:nvPr/>
        </p:nvSpPr>
        <p:spPr>
          <a:xfrm>
            <a:off x="955710" y="1359121"/>
            <a:ext cx="271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Supervised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0513B8-5351-372D-C803-DE9BDBCA9E32}"/>
              </a:ext>
            </a:extLst>
          </p:cNvPr>
          <p:cNvSpPr txBox="1"/>
          <p:nvPr/>
        </p:nvSpPr>
        <p:spPr>
          <a:xfrm>
            <a:off x="9661949" y="1359121"/>
            <a:ext cx="2143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Unsupervised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43202E-5AEE-2C63-8353-41467B27D25E}"/>
              </a:ext>
            </a:extLst>
          </p:cNvPr>
          <p:cNvCxnSpPr/>
          <p:nvPr/>
        </p:nvCxnSpPr>
        <p:spPr>
          <a:xfrm>
            <a:off x="2753591" y="1589953"/>
            <a:ext cx="66000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23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22" grpId="0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6FDF-11BA-9C97-846B-05964F28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Types of machine learning approaches/problems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9DD90-DA8B-08A5-4936-2D1747A57EE2}"/>
              </a:ext>
            </a:extLst>
          </p:cNvPr>
          <p:cNvSpPr txBox="1"/>
          <p:nvPr/>
        </p:nvSpPr>
        <p:spPr>
          <a:xfrm>
            <a:off x="1656650" y="1542290"/>
            <a:ext cx="169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E0F162-94AB-324C-327A-D1FDA3BBE140}"/>
              </a:ext>
            </a:extLst>
          </p:cNvPr>
          <p:cNvSpPr txBox="1"/>
          <p:nvPr/>
        </p:nvSpPr>
        <p:spPr>
          <a:xfrm>
            <a:off x="5048650" y="1506022"/>
            <a:ext cx="189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Unlabeled Data</a:t>
            </a:r>
          </a:p>
        </p:txBody>
      </p:sp>
      <p:pic>
        <p:nvPicPr>
          <p:cNvPr id="23" name="Picture 22" descr="A group of cats and a dog&#10;&#10;Description automatically generated">
            <a:extLst>
              <a:ext uri="{FF2B5EF4-FFF2-40B4-BE49-F238E27FC236}">
                <a16:creationId xmlns:a16="http://schemas.microsoft.com/office/drawing/2014/main" id="{96305180-0E1B-ABA3-77DA-7F8ABF84B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7" y="2021731"/>
            <a:ext cx="3143250" cy="1457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FEE56E-FDE8-7D5D-5197-160F231A3D83}"/>
              </a:ext>
            </a:extLst>
          </p:cNvPr>
          <p:cNvSpPr txBox="1"/>
          <p:nvPr/>
        </p:nvSpPr>
        <p:spPr>
          <a:xfrm>
            <a:off x="776902" y="34790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  <p:pic>
        <p:nvPicPr>
          <p:cNvPr id="25" name="Picture 24" descr="A group of cats and a dog&#10;&#10;Description automatically generated">
            <a:extLst>
              <a:ext uri="{FF2B5EF4-FFF2-40B4-BE49-F238E27FC236}">
                <a16:creationId xmlns:a16="http://schemas.microsoft.com/office/drawing/2014/main" id="{D65A499B-BE7F-A537-1BBA-90ADDEF6C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67" y="2021730"/>
            <a:ext cx="3143250" cy="14573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B302D3-AA84-94EB-FF80-A6076AE4E4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3"/>
          <a:stretch/>
        </p:blipFill>
        <p:spPr>
          <a:xfrm>
            <a:off x="1109742" y="4515634"/>
            <a:ext cx="5984552" cy="2202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31362-D31E-41BC-9BBF-315A305C7C0A}"/>
              </a:ext>
            </a:extLst>
          </p:cNvPr>
          <p:cNvSpPr txBox="1"/>
          <p:nvPr/>
        </p:nvSpPr>
        <p:spPr>
          <a:xfrm>
            <a:off x="112049" y="6119336"/>
            <a:ext cx="1995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Differential analysis</a:t>
            </a:r>
          </a:p>
          <a:p>
            <a:r>
              <a:rPr lang="en-US" sz="1400" dirty="0"/>
              <a:t>Classification &amp; mapping</a:t>
            </a:r>
          </a:p>
          <a:p>
            <a:r>
              <a:rPr lang="en-US" sz="1400" dirty="0"/>
              <a:t>Object recognition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45E355-21DC-8B30-196C-CF8953D36173}"/>
              </a:ext>
            </a:extLst>
          </p:cNvPr>
          <p:cNvSpPr txBox="1"/>
          <p:nvPr/>
        </p:nvSpPr>
        <p:spPr>
          <a:xfrm>
            <a:off x="8815006" y="1518170"/>
            <a:ext cx="253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of scenarios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6E0F5-363F-7192-754B-684AA5080388}"/>
              </a:ext>
            </a:extLst>
          </p:cNvPr>
          <p:cNvSpPr txBox="1"/>
          <p:nvPr/>
        </p:nvSpPr>
        <p:spPr>
          <a:xfrm>
            <a:off x="1415485" y="4016736"/>
            <a:ext cx="218025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A5884-4BBD-1A4E-5D7F-E10471AE7088}"/>
              </a:ext>
            </a:extLst>
          </p:cNvPr>
          <p:cNvSpPr txBox="1"/>
          <p:nvPr/>
        </p:nvSpPr>
        <p:spPr>
          <a:xfrm>
            <a:off x="4861466" y="3997345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96E3-11E2-07C0-645C-4D319F40561C}"/>
              </a:ext>
            </a:extLst>
          </p:cNvPr>
          <p:cNvSpPr txBox="1"/>
          <p:nvPr/>
        </p:nvSpPr>
        <p:spPr>
          <a:xfrm>
            <a:off x="8830442" y="3979127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14" name="Picture 13" descr="A diagram of a agent and environment&#10;&#10;Description automatically generated">
            <a:extLst>
              <a:ext uri="{FF2B5EF4-FFF2-40B4-BE49-F238E27FC236}">
                <a16:creationId xmlns:a16="http://schemas.microsoft.com/office/drawing/2014/main" id="{680D5A9B-5CE9-AA14-88F1-46964E8F3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814" y="4601762"/>
            <a:ext cx="3448050" cy="1323975"/>
          </a:xfrm>
          <a:prstGeom prst="rect">
            <a:avLst/>
          </a:prstGeom>
        </p:spPr>
      </p:pic>
      <p:pic>
        <p:nvPicPr>
          <p:cNvPr id="16" name="Picture 15" descr="A mouse in a maze&#10;&#10;Description automatically generated">
            <a:extLst>
              <a:ext uri="{FF2B5EF4-FFF2-40B4-BE49-F238E27FC236}">
                <a16:creationId xmlns:a16="http://schemas.microsoft.com/office/drawing/2014/main" id="{48FFE81B-F1F8-5C94-9AA2-13465AAA3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6" y="1968985"/>
            <a:ext cx="1694784" cy="169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8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12808</TotalTime>
  <Words>1499</Words>
  <Application>Microsoft Office PowerPoint</Application>
  <PresentationFormat>Widescreen</PresentationFormat>
  <Paragraphs>320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Lecture 3: Introduction to Machine Learning</vt:lpstr>
      <vt:lpstr>Outline</vt:lpstr>
      <vt:lpstr>What is machine learning?</vt:lpstr>
      <vt:lpstr>PowerPoint Presentation</vt:lpstr>
      <vt:lpstr>Terminology</vt:lpstr>
      <vt:lpstr>Types of machine learning approaches/problems</vt:lpstr>
      <vt:lpstr>Supervised and unsupervised learning – data sets</vt:lpstr>
      <vt:lpstr>Supervised and unsupervised analysis in neurology</vt:lpstr>
      <vt:lpstr>Types of machine learning approaches/problems</vt:lpstr>
      <vt:lpstr>Supervised analysis: classification</vt:lpstr>
      <vt:lpstr>Types of classification algorithms</vt:lpstr>
      <vt:lpstr>Overfitting</vt:lpstr>
      <vt:lpstr>Training, test, and holdout sets</vt:lpstr>
      <vt:lpstr>K-Nearest neighbors</vt:lpstr>
      <vt:lpstr>Decision trees &amp; Random Forests</vt:lpstr>
      <vt:lpstr>Decision trees &amp; Random Forests</vt:lpstr>
      <vt:lpstr>Support Vector Machines</vt:lpstr>
      <vt:lpstr>Neural networks &amp; deep learning</vt:lpstr>
      <vt:lpstr>Deep learning packages</vt:lpstr>
      <vt:lpstr>Reproducibility &amp; randomness</vt:lpstr>
      <vt:lpstr>Supervised analysis: recap</vt:lpstr>
      <vt:lpstr>Workshop 1: Supervised analysis</vt:lpstr>
      <vt:lpstr>Unsupervised learning</vt:lpstr>
      <vt:lpstr>Unsupervised Analysis</vt:lpstr>
      <vt:lpstr>Unsupervised analysis: dimensionality reduction</vt:lpstr>
      <vt:lpstr>Principal Component Analysis</vt:lpstr>
      <vt:lpstr>Why perform dimensionality reduction?</vt:lpstr>
      <vt:lpstr>Other dimensionality reduction techniques</vt:lpstr>
      <vt:lpstr>PCA example: animal attributes</vt:lpstr>
      <vt:lpstr>Examining PCs: proportion of variance</vt:lpstr>
      <vt:lpstr>Examining PCs: feature loadings</vt:lpstr>
      <vt:lpstr>Neural net-based dimensionality reduction: autoencoders</vt:lpstr>
      <vt:lpstr>Recap: Dimensionality reduction</vt:lpstr>
      <vt:lpstr>Unsupervised analysis: clustering</vt:lpstr>
      <vt:lpstr>Unsupervised analysis: clustering</vt:lpstr>
      <vt:lpstr>K-means clustering</vt:lpstr>
      <vt:lpstr>Hierarchical clustering</vt:lpstr>
      <vt:lpstr>How good is the clustering? How many clusters are there?</vt:lpstr>
      <vt:lpstr>Interpretability of machine learning models</vt:lpstr>
      <vt:lpstr>Workshop 2: Unsupervised analysis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Menon, Vilas</dc:creator>
  <cp:lastModifiedBy>Menon, Vilas</cp:lastModifiedBy>
  <cp:revision>339</cp:revision>
  <dcterms:created xsi:type="dcterms:W3CDTF">2021-03-14T16:40:14Z</dcterms:created>
  <dcterms:modified xsi:type="dcterms:W3CDTF">2023-09-27T03:46:36Z</dcterms:modified>
</cp:coreProperties>
</file>